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1"/>
  </p:notesMasterIdLst>
  <p:handoutMasterIdLst>
    <p:handoutMasterId r:id="rId22"/>
  </p:handoutMasterIdLst>
  <p:sldIdLst>
    <p:sldId id="297" r:id="rId2"/>
    <p:sldId id="284" r:id="rId3"/>
    <p:sldId id="311" r:id="rId4"/>
    <p:sldId id="312" r:id="rId5"/>
    <p:sldId id="289" r:id="rId6"/>
    <p:sldId id="286" r:id="rId7"/>
    <p:sldId id="295" r:id="rId8"/>
    <p:sldId id="287" r:id="rId9"/>
    <p:sldId id="300" r:id="rId10"/>
    <p:sldId id="301" r:id="rId11"/>
    <p:sldId id="302" r:id="rId12"/>
    <p:sldId id="304" r:id="rId13"/>
    <p:sldId id="303" r:id="rId14"/>
    <p:sldId id="308" r:id="rId15"/>
    <p:sldId id="310" r:id="rId16"/>
    <p:sldId id="296" r:id="rId17"/>
    <p:sldId id="290" r:id="rId18"/>
    <p:sldId id="292" r:id="rId19"/>
    <p:sldId id="291"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30" autoAdjust="0"/>
    <p:restoredTop sz="86355" autoAdjust="0"/>
  </p:normalViewPr>
  <p:slideViewPr>
    <p:cSldViewPr snapToGrid="0">
      <p:cViewPr varScale="1">
        <p:scale>
          <a:sx n="81" d="100"/>
          <a:sy n="81" d="100"/>
        </p:scale>
        <p:origin x="96" y="4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12" d="100"/>
        <a:sy n="112" d="100"/>
      </p:scale>
      <p:origin x="0" y="-3060"/>
    </p:cViewPr>
  </p:sorterViewPr>
  <p:notesViewPr>
    <p:cSldViewPr snapToGrid="0">
      <p:cViewPr varScale="1">
        <p:scale>
          <a:sx n="81" d="100"/>
          <a:sy n="81" d="100"/>
        </p:scale>
        <p:origin x="20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89E9611-9390-40E5-9F71-3180F2BA2FE5}" type="datetimeFigureOut">
              <a:rPr lang="en-US" smtClean="0"/>
              <a:t>11/14/2022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72F135C-8114-4285-A160-A2C1F20B8387}" type="slidenum">
              <a:rPr lang="en-US" smtClean="0"/>
              <a:t>‹#›</a:t>
            </a:fld>
            <a:endParaRPr lang="en-US"/>
          </a:p>
        </p:txBody>
      </p:sp>
    </p:spTree>
    <p:extLst>
      <p:ext uri="{BB962C8B-B14F-4D97-AF65-F5344CB8AC3E}">
        <p14:creationId xmlns:p14="http://schemas.microsoft.com/office/powerpoint/2010/main" val="489387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4998529-7BA6-4E33-8C8A-120E05938743}" type="datetimeFigureOut">
              <a:rPr lang="en-US" smtClean="0"/>
              <a:t>11/14/2022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2142382-1692-469A-B95E-EAEB4BB38EA4}" type="slidenum">
              <a:rPr lang="en-US" smtClean="0"/>
              <a:t>‹#›</a:t>
            </a:fld>
            <a:endParaRPr lang="en-US" dirty="0"/>
          </a:p>
        </p:txBody>
      </p:sp>
    </p:spTree>
    <p:extLst>
      <p:ext uri="{BB962C8B-B14F-4D97-AF65-F5344CB8AC3E}">
        <p14:creationId xmlns:p14="http://schemas.microsoft.com/office/powerpoint/2010/main" val="360746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92142382-1692-469A-B95E-EAEB4BB38EA4}" type="slidenum">
              <a:rPr lang="en-US" smtClean="0"/>
              <a:t>1</a:t>
            </a:fld>
            <a:endParaRPr lang="en-US" dirty="0"/>
          </a:p>
        </p:txBody>
      </p:sp>
    </p:spTree>
    <p:extLst>
      <p:ext uri="{BB962C8B-B14F-4D97-AF65-F5344CB8AC3E}">
        <p14:creationId xmlns:p14="http://schemas.microsoft.com/office/powerpoint/2010/main" val="773389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42382-1692-469A-B95E-EAEB4BB38EA4}" type="slidenum">
              <a:rPr lang="en-US" smtClean="0"/>
              <a:t>10</a:t>
            </a:fld>
            <a:endParaRPr lang="en-US" dirty="0"/>
          </a:p>
        </p:txBody>
      </p:sp>
    </p:spTree>
    <p:extLst>
      <p:ext uri="{BB962C8B-B14F-4D97-AF65-F5344CB8AC3E}">
        <p14:creationId xmlns:p14="http://schemas.microsoft.com/office/powerpoint/2010/main" val="1587094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p>
        </p:txBody>
      </p:sp>
      <p:sp>
        <p:nvSpPr>
          <p:cNvPr id="4" name="Slide Number Placeholder 3"/>
          <p:cNvSpPr>
            <a:spLocks noGrp="1"/>
          </p:cNvSpPr>
          <p:nvPr>
            <p:ph type="sldNum" sz="quarter" idx="10"/>
          </p:nvPr>
        </p:nvSpPr>
        <p:spPr/>
        <p:txBody>
          <a:bodyPr/>
          <a:lstStyle/>
          <a:p>
            <a:fld id="{92142382-1692-469A-B95E-EAEB4BB38EA4}" type="slidenum">
              <a:rPr lang="en-US" smtClean="0"/>
              <a:t>11</a:t>
            </a:fld>
            <a:endParaRPr lang="en-US" dirty="0"/>
          </a:p>
        </p:txBody>
      </p:sp>
    </p:spTree>
    <p:extLst>
      <p:ext uri="{BB962C8B-B14F-4D97-AF65-F5344CB8AC3E}">
        <p14:creationId xmlns:p14="http://schemas.microsoft.com/office/powerpoint/2010/main" val="1564516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information</a:t>
            </a:r>
            <a:r>
              <a:rPr lang="en-US" baseline="0" dirty="0"/>
              <a:t> from the National Organization of Chronic Disease Directors because osteoporosis and falls are linked.</a:t>
            </a:r>
            <a:endParaRPr lang="en-US" dirty="0"/>
          </a:p>
        </p:txBody>
      </p:sp>
      <p:sp>
        <p:nvSpPr>
          <p:cNvPr id="4" name="Slide Number Placeholder 3"/>
          <p:cNvSpPr>
            <a:spLocks noGrp="1"/>
          </p:cNvSpPr>
          <p:nvPr>
            <p:ph type="sldNum" sz="quarter" idx="10"/>
          </p:nvPr>
        </p:nvSpPr>
        <p:spPr/>
        <p:txBody>
          <a:bodyPr/>
          <a:lstStyle/>
          <a:p>
            <a:fld id="{92142382-1692-469A-B95E-EAEB4BB38EA4}" type="slidenum">
              <a:rPr lang="en-US" smtClean="0"/>
              <a:t>12</a:t>
            </a:fld>
            <a:endParaRPr lang="en-US" dirty="0"/>
          </a:p>
        </p:txBody>
      </p:sp>
    </p:spTree>
    <p:extLst>
      <p:ext uri="{BB962C8B-B14F-4D97-AF65-F5344CB8AC3E}">
        <p14:creationId xmlns:p14="http://schemas.microsoft.com/office/powerpoint/2010/main" val="4096324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a basic checklist for safety in the home. There are some brochures you can order from the CDC to give to clients. They have been out of stock so I could not bring those.  Here is what they look like.</a:t>
            </a:r>
          </a:p>
          <a:p>
            <a:endParaRPr lang="en-US" baseline="0" dirty="0"/>
          </a:p>
          <a:p>
            <a:r>
              <a:rPr lang="en-US" baseline="0" dirty="0"/>
              <a:t>There are also other checklists available like the ones you have from Phillips Lifeline.</a:t>
            </a:r>
            <a:endParaRPr lang="en-US" dirty="0"/>
          </a:p>
        </p:txBody>
      </p:sp>
      <p:sp>
        <p:nvSpPr>
          <p:cNvPr id="4" name="Slide Number Placeholder 3"/>
          <p:cNvSpPr>
            <a:spLocks noGrp="1"/>
          </p:cNvSpPr>
          <p:nvPr>
            <p:ph type="sldNum" sz="quarter" idx="10"/>
          </p:nvPr>
        </p:nvSpPr>
        <p:spPr/>
        <p:txBody>
          <a:bodyPr/>
          <a:lstStyle/>
          <a:p>
            <a:fld id="{92142382-1692-469A-B95E-EAEB4BB38EA4}" type="slidenum">
              <a:rPr lang="en-US" smtClean="0"/>
              <a:t>13</a:t>
            </a:fld>
            <a:endParaRPr lang="en-US" dirty="0"/>
          </a:p>
        </p:txBody>
      </p:sp>
    </p:spTree>
    <p:extLst>
      <p:ext uri="{BB962C8B-B14F-4D97-AF65-F5344CB8AC3E}">
        <p14:creationId xmlns:p14="http://schemas.microsoft.com/office/powerpoint/2010/main" val="3072443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42382-1692-469A-B95E-EAEB4BB38EA4}" type="slidenum">
              <a:rPr lang="en-US" smtClean="0"/>
              <a:t>16</a:t>
            </a:fld>
            <a:endParaRPr lang="en-US" dirty="0"/>
          </a:p>
        </p:txBody>
      </p:sp>
    </p:spTree>
    <p:extLst>
      <p:ext uri="{BB962C8B-B14F-4D97-AF65-F5344CB8AC3E}">
        <p14:creationId xmlns:p14="http://schemas.microsoft.com/office/powerpoint/2010/main" val="2663693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Senior Falls Prevention Coalition has begun</a:t>
            </a:r>
            <a:r>
              <a:rPr lang="en-US" baseline="0" dirty="0"/>
              <a:t> to contact physicians’ offices to distribute these kits. I brought a few for you to look at. </a:t>
            </a:r>
          </a:p>
          <a:p>
            <a:r>
              <a:rPr lang="en-US" baseline="0" dirty="0"/>
              <a:t>The CDC website has a webinar on these kits and downloadable, printable brochures.</a:t>
            </a:r>
            <a:endParaRPr lang="en-US" dirty="0"/>
          </a:p>
        </p:txBody>
      </p:sp>
      <p:sp>
        <p:nvSpPr>
          <p:cNvPr id="4" name="Slide Number Placeholder 3"/>
          <p:cNvSpPr>
            <a:spLocks noGrp="1"/>
          </p:cNvSpPr>
          <p:nvPr>
            <p:ph type="sldNum" sz="quarter" idx="10"/>
          </p:nvPr>
        </p:nvSpPr>
        <p:spPr/>
        <p:txBody>
          <a:bodyPr/>
          <a:lstStyle/>
          <a:p>
            <a:fld id="{92142382-1692-469A-B95E-EAEB4BB38EA4}" type="slidenum">
              <a:rPr lang="en-US" smtClean="0"/>
              <a:t>17</a:t>
            </a:fld>
            <a:endParaRPr lang="en-US" dirty="0"/>
          </a:p>
        </p:txBody>
      </p:sp>
    </p:spTree>
    <p:extLst>
      <p:ext uri="{BB962C8B-B14F-4D97-AF65-F5344CB8AC3E}">
        <p14:creationId xmlns:p14="http://schemas.microsoft.com/office/powerpoint/2010/main" val="1301720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websites</a:t>
            </a:r>
            <a:r>
              <a:rPr lang="en-US" baseline="0" dirty="0"/>
              <a:t> give some valuable information for you, so let’s take a look at them. </a:t>
            </a:r>
            <a:endParaRPr lang="en-US" dirty="0"/>
          </a:p>
        </p:txBody>
      </p:sp>
      <p:sp>
        <p:nvSpPr>
          <p:cNvPr id="4" name="Slide Number Placeholder 3"/>
          <p:cNvSpPr>
            <a:spLocks noGrp="1"/>
          </p:cNvSpPr>
          <p:nvPr>
            <p:ph type="sldNum" sz="quarter" idx="10"/>
          </p:nvPr>
        </p:nvSpPr>
        <p:spPr/>
        <p:txBody>
          <a:bodyPr/>
          <a:lstStyle/>
          <a:p>
            <a:fld id="{92142382-1692-469A-B95E-EAEB4BB38EA4}" type="slidenum">
              <a:rPr lang="en-US" smtClean="0"/>
              <a:t>18</a:t>
            </a:fld>
            <a:endParaRPr lang="en-US" dirty="0"/>
          </a:p>
        </p:txBody>
      </p:sp>
    </p:spTree>
    <p:extLst>
      <p:ext uri="{BB962C8B-B14F-4D97-AF65-F5344CB8AC3E}">
        <p14:creationId xmlns:p14="http://schemas.microsoft.com/office/powerpoint/2010/main" val="2411529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1</a:t>
            </a:r>
            <a:r>
              <a:rPr lang="en-US" baseline="30000" dirty="0"/>
              <a:t>st</a:t>
            </a:r>
            <a:r>
              <a:rPr lang="en-US" dirty="0"/>
              <a:t> day of Fall is Falls Prevention Day</a:t>
            </a:r>
            <a:r>
              <a:rPr lang="en-US" baseline="0" dirty="0"/>
              <a:t> each year.</a:t>
            </a:r>
            <a:endParaRPr lang="en-US" dirty="0"/>
          </a:p>
        </p:txBody>
      </p:sp>
      <p:sp>
        <p:nvSpPr>
          <p:cNvPr id="4" name="Slide Number Placeholder 3"/>
          <p:cNvSpPr>
            <a:spLocks noGrp="1"/>
          </p:cNvSpPr>
          <p:nvPr>
            <p:ph type="sldNum" sz="quarter" idx="10"/>
          </p:nvPr>
        </p:nvSpPr>
        <p:spPr/>
        <p:txBody>
          <a:bodyPr/>
          <a:lstStyle/>
          <a:p>
            <a:fld id="{92142382-1692-469A-B95E-EAEB4BB38EA4}" type="slidenum">
              <a:rPr lang="en-US" smtClean="0"/>
              <a:t>19</a:t>
            </a:fld>
            <a:endParaRPr lang="en-US" dirty="0"/>
          </a:p>
        </p:txBody>
      </p:sp>
    </p:spTree>
    <p:extLst>
      <p:ext uri="{BB962C8B-B14F-4D97-AF65-F5344CB8AC3E}">
        <p14:creationId xmlns:p14="http://schemas.microsoft.com/office/powerpoint/2010/main" val="3992336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Mis</a:t>
            </a:r>
            <a:endParaRPr lang="en-US" dirty="0"/>
          </a:p>
        </p:txBody>
      </p:sp>
      <p:sp>
        <p:nvSpPr>
          <p:cNvPr id="4" name="Slide Number Placeholder 3"/>
          <p:cNvSpPr>
            <a:spLocks noGrp="1"/>
          </p:cNvSpPr>
          <p:nvPr>
            <p:ph type="sldNum" sz="quarter" idx="10"/>
          </p:nvPr>
        </p:nvSpPr>
        <p:spPr/>
        <p:txBody>
          <a:bodyPr/>
          <a:lstStyle/>
          <a:p>
            <a:fld id="{92142382-1692-469A-B95E-EAEB4BB38EA4}" type="slidenum">
              <a:rPr lang="en-US" smtClean="0"/>
              <a:t>2</a:t>
            </a:fld>
            <a:endParaRPr lang="en-US" dirty="0"/>
          </a:p>
        </p:txBody>
      </p:sp>
    </p:spTree>
    <p:extLst>
      <p:ext uri="{BB962C8B-B14F-4D97-AF65-F5344CB8AC3E}">
        <p14:creationId xmlns:p14="http://schemas.microsoft.com/office/powerpoint/2010/main" val="543707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142382-1692-469A-B95E-EAEB4BB38EA4}" type="slidenum">
              <a:rPr lang="en-US" smtClean="0"/>
              <a:t>3</a:t>
            </a:fld>
            <a:endParaRPr lang="en-US" dirty="0"/>
          </a:p>
        </p:txBody>
      </p:sp>
    </p:spTree>
    <p:extLst>
      <p:ext uri="{BB962C8B-B14F-4D97-AF65-F5344CB8AC3E}">
        <p14:creationId xmlns:p14="http://schemas.microsoft.com/office/powerpoint/2010/main" val="4255896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Mis</a:t>
            </a:r>
            <a:endParaRPr lang="en-US" dirty="0"/>
          </a:p>
        </p:txBody>
      </p:sp>
      <p:sp>
        <p:nvSpPr>
          <p:cNvPr id="4" name="Slide Number Placeholder 3"/>
          <p:cNvSpPr>
            <a:spLocks noGrp="1"/>
          </p:cNvSpPr>
          <p:nvPr>
            <p:ph type="sldNum" sz="quarter" idx="10"/>
          </p:nvPr>
        </p:nvSpPr>
        <p:spPr/>
        <p:txBody>
          <a:bodyPr/>
          <a:lstStyle/>
          <a:p>
            <a:fld id="{92142382-1692-469A-B95E-EAEB4BB38EA4}" type="slidenum">
              <a:rPr lang="en-US" smtClean="0"/>
              <a:t>4</a:t>
            </a:fld>
            <a:endParaRPr lang="en-US" dirty="0"/>
          </a:p>
        </p:txBody>
      </p:sp>
    </p:spTree>
    <p:extLst>
      <p:ext uri="{BB962C8B-B14F-4D97-AF65-F5344CB8AC3E}">
        <p14:creationId xmlns:p14="http://schemas.microsoft.com/office/powerpoint/2010/main" val="1906771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42382-1692-469A-B95E-EAEB4BB38EA4}" type="slidenum">
              <a:rPr lang="en-US" smtClean="0"/>
              <a:t>5</a:t>
            </a:fld>
            <a:endParaRPr lang="en-US" dirty="0"/>
          </a:p>
        </p:txBody>
      </p:sp>
    </p:spTree>
    <p:extLst>
      <p:ext uri="{BB962C8B-B14F-4D97-AF65-F5344CB8AC3E}">
        <p14:creationId xmlns:p14="http://schemas.microsoft.com/office/powerpoint/2010/main" val="2569174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42382-1692-469A-B95E-EAEB4BB38EA4}" type="slidenum">
              <a:rPr lang="en-US" smtClean="0"/>
              <a:t>6</a:t>
            </a:fld>
            <a:endParaRPr lang="en-US" dirty="0"/>
          </a:p>
        </p:txBody>
      </p:sp>
    </p:spTree>
    <p:extLst>
      <p:ext uri="{BB962C8B-B14F-4D97-AF65-F5344CB8AC3E}">
        <p14:creationId xmlns:p14="http://schemas.microsoft.com/office/powerpoint/2010/main" val="2421869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42382-1692-469A-B95E-EAEB4BB38EA4}" type="slidenum">
              <a:rPr lang="en-US" smtClean="0"/>
              <a:t>7</a:t>
            </a:fld>
            <a:endParaRPr lang="en-US" dirty="0"/>
          </a:p>
        </p:txBody>
      </p:sp>
    </p:spTree>
    <p:extLst>
      <p:ext uri="{BB962C8B-B14F-4D97-AF65-F5344CB8AC3E}">
        <p14:creationId xmlns:p14="http://schemas.microsoft.com/office/powerpoint/2010/main" val="2897863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42382-1692-469A-B95E-EAEB4BB38EA4}" type="slidenum">
              <a:rPr lang="en-US" smtClean="0"/>
              <a:t>8</a:t>
            </a:fld>
            <a:endParaRPr lang="en-US" dirty="0"/>
          </a:p>
        </p:txBody>
      </p:sp>
    </p:spTree>
    <p:extLst>
      <p:ext uri="{BB962C8B-B14F-4D97-AF65-F5344CB8AC3E}">
        <p14:creationId xmlns:p14="http://schemas.microsoft.com/office/powerpoint/2010/main" val="1855975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42382-1692-469A-B95E-EAEB4BB38EA4}" type="slidenum">
              <a:rPr lang="en-US" smtClean="0"/>
              <a:t>9</a:t>
            </a:fld>
            <a:endParaRPr lang="en-US" dirty="0"/>
          </a:p>
        </p:txBody>
      </p:sp>
    </p:spTree>
    <p:extLst>
      <p:ext uri="{BB962C8B-B14F-4D97-AF65-F5344CB8AC3E}">
        <p14:creationId xmlns:p14="http://schemas.microsoft.com/office/powerpoint/2010/main" val="167009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B7EA8C4-F9E9-4D2F-9B07-9979D2374245}" type="datetime1">
              <a:rPr lang="en-US" smtClean="0"/>
              <a:t>11/14/2022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3B48145B-FF9C-42E7-84DB-512E16D45BB4}"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1888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63C4C2-BFBF-455A-B933-D3770F777ADA}" type="datetime1">
              <a:rPr lang="en-US" smtClean="0"/>
              <a:t>11/14/2022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48145B-FF9C-42E7-84DB-512E16D45BB4}" type="slidenum">
              <a:rPr lang="en-US" smtClean="0"/>
              <a:t>‹#›</a:t>
            </a:fld>
            <a:endParaRPr lang="en-US" dirty="0"/>
          </a:p>
        </p:txBody>
      </p:sp>
    </p:spTree>
    <p:extLst>
      <p:ext uri="{BB962C8B-B14F-4D97-AF65-F5344CB8AC3E}">
        <p14:creationId xmlns:p14="http://schemas.microsoft.com/office/powerpoint/2010/main" val="3922832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07D2D4-1966-4784-B18A-7AF6D2C3110D}" type="datetime1">
              <a:rPr lang="en-US" smtClean="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48145B-FF9C-42E7-84DB-512E16D45BB4}"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4067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32EDC3-C81A-4304-8AD0-483D3304093B}" type="datetime1">
              <a:rPr lang="en-US" smtClean="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48145B-FF9C-42E7-84DB-512E16D45BB4}"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2548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88916A-C092-4825-829F-D802407EE29F}" type="datetime1">
              <a:rPr lang="en-US" smtClean="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48145B-FF9C-42E7-84DB-512E16D45BB4}" type="slidenum">
              <a:rPr lang="en-US" smtClean="0"/>
              <a:t>‹#›</a:t>
            </a:fld>
            <a:endParaRPr lang="en-US" dirty="0"/>
          </a:p>
        </p:txBody>
      </p:sp>
    </p:spTree>
    <p:extLst>
      <p:ext uri="{BB962C8B-B14F-4D97-AF65-F5344CB8AC3E}">
        <p14:creationId xmlns:p14="http://schemas.microsoft.com/office/powerpoint/2010/main" val="1084362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22C26C-AAC1-48C4-B337-F273E7ECA4AB}" type="datetime1">
              <a:rPr lang="en-US" smtClean="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48145B-FF9C-42E7-84DB-512E16D45BB4}"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5978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5B244B-9A17-4D89-BE8E-E48F234658D3}" type="datetime1">
              <a:rPr lang="en-US" smtClean="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48145B-FF9C-42E7-84DB-512E16D45BB4}"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1680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6D6FB6-6B81-41F8-9A01-A70AA520E86B}" type="datetime1">
              <a:rPr lang="en-US" smtClean="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48145B-FF9C-42E7-84DB-512E16D45BB4}"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324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B57CA9-2F1D-40FC-8788-961ECDFE14BA}" type="datetime1">
              <a:rPr lang="en-US" smtClean="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48145B-FF9C-42E7-84DB-512E16D45BB4}"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6914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420C67-D8A5-42FA-B9C8-5FBEAA30BAEE}" type="datetime1">
              <a:rPr lang="en-US" smtClean="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48145B-FF9C-42E7-84DB-512E16D45BB4}" type="slidenum">
              <a:rPr lang="en-US" smtClean="0"/>
              <a:t>‹#›</a:t>
            </a:fld>
            <a:endParaRPr lang="en-US" dirty="0"/>
          </a:p>
        </p:txBody>
      </p:sp>
    </p:spTree>
    <p:extLst>
      <p:ext uri="{BB962C8B-B14F-4D97-AF65-F5344CB8AC3E}">
        <p14:creationId xmlns:p14="http://schemas.microsoft.com/office/powerpoint/2010/main" val="2107741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E8C805-0795-4A43-87A2-49E09F789205}" type="datetime1">
              <a:rPr lang="en-US" smtClean="0"/>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48145B-FF9C-42E7-84DB-512E16D45BB4}"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7832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6E4AA6-7165-417C-8057-599DDF8B977F}" type="datetime1">
              <a:rPr lang="en-US" smtClean="0"/>
              <a:t>11/14/2022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48145B-FF9C-42E7-84DB-512E16D45BB4}" type="slidenum">
              <a:rPr lang="en-US" smtClean="0"/>
              <a:t>‹#›</a:t>
            </a:fld>
            <a:endParaRPr lang="en-US" dirty="0"/>
          </a:p>
        </p:txBody>
      </p:sp>
    </p:spTree>
    <p:extLst>
      <p:ext uri="{BB962C8B-B14F-4D97-AF65-F5344CB8AC3E}">
        <p14:creationId xmlns:p14="http://schemas.microsoft.com/office/powerpoint/2010/main" val="447612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E0BE38-1247-47FC-8969-27EB4C14C41F}" type="datetime1">
              <a:rPr lang="en-US" smtClean="0"/>
              <a:t>11/14/2022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B48145B-FF9C-42E7-84DB-512E16D45BB4}"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5810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EE7154-6A29-48D9-9F9F-FA3BE78B5F2A}" type="datetime1">
              <a:rPr lang="en-US" smtClean="0"/>
              <a:t>11/14/2022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B48145B-FF9C-42E7-84DB-512E16D45BB4}"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4631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B2B606-73AE-403F-87BB-66F98A95B5D6}" type="datetime1">
              <a:rPr lang="en-US" smtClean="0"/>
              <a:t>11/14/2022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B48145B-FF9C-42E7-84DB-512E16D45BB4}" type="slidenum">
              <a:rPr lang="en-US" smtClean="0"/>
              <a:t>‹#›</a:t>
            </a:fld>
            <a:endParaRPr lang="en-US" dirty="0"/>
          </a:p>
        </p:txBody>
      </p:sp>
    </p:spTree>
    <p:extLst>
      <p:ext uri="{BB962C8B-B14F-4D97-AF65-F5344CB8AC3E}">
        <p14:creationId xmlns:p14="http://schemas.microsoft.com/office/powerpoint/2010/main" val="3254035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A482E7-DD08-45D0-B13E-12204DA1ECD5}" type="datetime1">
              <a:rPr lang="en-US" smtClean="0"/>
              <a:t>11/14/2022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48145B-FF9C-42E7-84DB-512E16D45BB4}"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42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DD8F77-AA07-4F8A-BED7-A0AE6AB4FB25}" type="datetime1">
              <a:rPr lang="en-US" smtClean="0"/>
              <a:t>11/14/2022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48145B-FF9C-42E7-84DB-512E16D45BB4}" type="slidenum">
              <a:rPr lang="en-US" smtClean="0"/>
              <a:t>‹#›</a:t>
            </a:fld>
            <a:endParaRPr lang="en-US" dirty="0"/>
          </a:p>
        </p:txBody>
      </p:sp>
    </p:spTree>
    <p:extLst>
      <p:ext uri="{BB962C8B-B14F-4D97-AF65-F5344CB8AC3E}">
        <p14:creationId xmlns:p14="http://schemas.microsoft.com/office/powerpoint/2010/main" val="1595166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1D2B38D-2986-4269-A121-5DEDEB4E874B}" type="datetime1">
              <a:rPr lang="en-US" smtClean="0"/>
              <a:t>11/14/2022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B48145B-FF9C-42E7-84DB-512E16D45BB4}" type="slidenum">
              <a:rPr lang="en-US" smtClean="0"/>
              <a:t>‹#›</a:t>
            </a:fld>
            <a:endParaRPr lang="en-US" dirty="0"/>
          </a:p>
        </p:txBody>
      </p:sp>
    </p:spTree>
    <p:extLst>
      <p:ext uri="{BB962C8B-B14F-4D97-AF65-F5344CB8AC3E}">
        <p14:creationId xmlns:p14="http://schemas.microsoft.com/office/powerpoint/2010/main" val="358468477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www.aafp.org/pubs/afp/issues/2012/1215/od3.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hyperlink" Target="https://health.mo.gov/seniors/showmefallsfreemissouri/"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hyperlink" Target="https://www.cdc.gov/steadi/index.html"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hyperlink" Target="http://orthoinfo.aaos.org/topic.cfm?topic=A00098" TargetMode="External"/><Relationship Id="rId3" Type="http://schemas.openxmlformats.org/officeDocument/2006/relationships/hyperlink" Target="https://health.mo.gov/seniors/showmefallsfreemissouri/" TargetMode="External"/><Relationship Id="rId7" Type="http://schemas.openxmlformats.org/officeDocument/2006/relationships/hyperlink" Target="https://www.nia.nih.gov/health/topics/falls-and-falls-preventio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ncoa.org/age-well-planner/assessment/falls-free-checkup" TargetMode="External"/><Relationship Id="rId5" Type="http://schemas.openxmlformats.org/officeDocument/2006/relationships/hyperlink" Target="https://www.ncoa.org/professionals/health/center-for-healthy-aging/national-falls-prevention-resource-center/falls-free-initiative" TargetMode="External"/><Relationship Id="rId4" Type="http://schemas.openxmlformats.org/officeDocument/2006/relationships/hyperlink" Target="http://www.cdc.gov/HomeandRecreationalSafety/Falls/index.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ncoa.org/article/falls-prevention-awareness-week-toolkit"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611825"/>
            <a:ext cx="6815669" cy="1774840"/>
          </a:xfrm>
        </p:spPr>
        <p:txBody>
          <a:bodyPr/>
          <a:lstStyle/>
          <a:p>
            <a:r>
              <a:rPr lang="en-US" sz="4000" b="1" dirty="0">
                <a:solidFill>
                  <a:srgbClr val="C00000"/>
                </a:solidFill>
              </a:rPr>
              <a:t>Falls Prevention Collaboration Power Point Template</a:t>
            </a:r>
          </a:p>
        </p:txBody>
      </p:sp>
      <p:sp>
        <p:nvSpPr>
          <p:cNvPr id="3" name="Subtitle 2"/>
          <p:cNvSpPr>
            <a:spLocks noGrp="1"/>
          </p:cNvSpPr>
          <p:nvPr>
            <p:ph type="subTitle" idx="1"/>
          </p:nvPr>
        </p:nvSpPr>
        <p:spPr>
          <a:xfrm>
            <a:off x="2692398" y="3657596"/>
            <a:ext cx="6815669" cy="1642823"/>
          </a:xfrm>
        </p:spPr>
        <p:txBody>
          <a:bodyPr>
            <a:normAutofit/>
          </a:bodyPr>
          <a:lstStyle/>
          <a:p>
            <a:endParaRPr lang="en-US" sz="2800" dirty="0"/>
          </a:p>
          <a:p>
            <a:endParaRPr lang="en-US" sz="3200" dirty="0"/>
          </a:p>
        </p:txBody>
      </p:sp>
      <p:sp>
        <p:nvSpPr>
          <p:cNvPr id="4" name="TextBox 3">
            <a:extLst>
              <a:ext uri="{FF2B5EF4-FFF2-40B4-BE49-F238E27FC236}">
                <a16:creationId xmlns:a16="http://schemas.microsoft.com/office/drawing/2014/main" id="{CE666205-473A-47C1-AB22-6A04DA070CCD}"/>
              </a:ext>
            </a:extLst>
          </p:cNvPr>
          <p:cNvSpPr txBox="1"/>
          <p:nvPr/>
        </p:nvSpPr>
        <p:spPr>
          <a:xfrm>
            <a:off x="2692398" y="3917478"/>
            <a:ext cx="6815669" cy="1200329"/>
          </a:xfrm>
          <a:prstGeom prst="rect">
            <a:avLst/>
          </a:prstGeom>
          <a:noFill/>
        </p:spPr>
        <p:txBody>
          <a:bodyPr wrap="square" rtlCol="0">
            <a:spAutoFit/>
          </a:bodyPr>
          <a:lstStyle/>
          <a:p>
            <a:pPr algn="ctr"/>
            <a:r>
              <a:rPr lang="en-US" dirty="0"/>
              <a:t>This is an example of a Falls Prevention Collaboration Power Point Presentation. Consider adding your own logo, presenter/organization contact information, agency background/mission statement, local resources &amp; photos!</a:t>
            </a:r>
          </a:p>
        </p:txBody>
      </p:sp>
    </p:spTree>
    <p:extLst>
      <p:ext uri="{BB962C8B-B14F-4D97-AF65-F5344CB8AC3E}">
        <p14:creationId xmlns:p14="http://schemas.microsoft.com/office/powerpoint/2010/main" val="2039287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438" y="767954"/>
            <a:ext cx="6241816" cy="859368"/>
          </a:xfrm>
        </p:spPr>
        <p:txBody>
          <a:bodyPr>
            <a:normAutofit/>
          </a:bodyPr>
          <a:lstStyle/>
          <a:p>
            <a:r>
              <a:rPr lang="en-US" sz="4000" b="1" dirty="0"/>
              <a:t>Stay Strong (Stay Healthy)</a:t>
            </a:r>
          </a:p>
        </p:txBody>
      </p:sp>
      <p:sp>
        <p:nvSpPr>
          <p:cNvPr id="4" name="Text Placeholder 3"/>
          <p:cNvSpPr>
            <a:spLocks noGrp="1"/>
          </p:cNvSpPr>
          <p:nvPr>
            <p:ph type="body" sz="half" idx="2"/>
          </p:nvPr>
        </p:nvSpPr>
        <p:spPr>
          <a:xfrm>
            <a:off x="923437" y="1797802"/>
            <a:ext cx="6241817" cy="3719593"/>
          </a:xfrm>
        </p:spPr>
        <p:txBody>
          <a:bodyPr>
            <a:normAutofit lnSpcReduction="10000"/>
          </a:bodyPr>
          <a:lstStyle/>
          <a:p>
            <a:r>
              <a:rPr lang="en-US" sz="2800" dirty="0"/>
              <a:t>Offered by University of Missouri Extension</a:t>
            </a:r>
          </a:p>
          <a:p>
            <a:r>
              <a:rPr lang="en-US" sz="2800" dirty="0"/>
              <a:t>Stay Strong (Stay Healthy) is a 10-week strength-training program for middle-aged and older adults. SSSH is modeled after the evidence-based </a:t>
            </a:r>
            <a:r>
              <a:rPr lang="en-US" sz="2800" i="1" dirty="0" err="1"/>
              <a:t>StrongWomen</a:t>
            </a:r>
            <a:r>
              <a:rPr lang="en-US" sz="2800" dirty="0"/>
              <a:t> program developed by researchers at the Friedman School of Nutrition Science at Tufts University.</a:t>
            </a:r>
          </a:p>
        </p:txBody>
      </p:sp>
      <p:pic>
        <p:nvPicPr>
          <p:cNvPr id="7" name="Picture Placeholder 6"/>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464" b="464"/>
          <a:stretch>
            <a:fillRect/>
          </a:stretch>
        </p:blipFill>
        <p:spPr>
          <a:xfrm>
            <a:off x="7165975" y="768350"/>
            <a:ext cx="4164013" cy="5338763"/>
          </a:xfrm>
        </p:spPr>
      </p:pic>
    </p:spTree>
    <p:extLst>
      <p:ext uri="{BB962C8B-B14F-4D97-AF65-F5344CB8AC3E}">
        <p14:creationId xmlns:p14="http://schemas.microsoft.com/office/powerpoint/2010/main" val="1062855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445" y="691969"/>
            <a:ext cx="6241816" cy="812873"/>
          </a:xfrm>
        </p:spPr>
        <p:txBody>
          <a:bodyPr>
            <a:normAutofit/>
          </a:bodyPr>
          <a:lstStyle/>
          <a:p>
            <a:r>
              <a:rPr lang="en-US" sz="4000" b="1" dirty="0"/>
              <a:t>Tai Chi</a:t>
            </a:r>
          </a:p>
        </p:txBody>
      </p:sp>
      <p:sp>
        <p:nvSpPr>
          <p:cNvPr id="4" name="Text Placeholder 3"/>
          <p:cNvSpPr>
            <a:spLocks noGrp="1"/>
          </p:cNvSpPr>
          <p:nvPr>
            <p:ph type="body" sz="half" idx="2"/>
          </p:nvPr>
        </p:nvSpPr>
        <p:spPr>
          <a:xfrm>
            <a:off x="898902" y="1720313"/>
            <a:ext cx="6617911" cy="4096288"/>
          </a:xfrm>
        </p:spPr>
        <p:txBody>
          <a:bodyPr>
            <a:normAutofit fontScale="92500" lnSpcReduction="20000"/>
          </a:bodyPr>
          <a:lstStyle/>
          <a:p>
            <a:pPr algn="l"/>
            <a:r>
              <a:rPr lang="en-US" sz="2800" dirty="0"/>
              <a:t>Tai Chi’s slow, even, continuous movements make this an ideal exercise for women and men of all ages and abilities. </a:t>
            </a:r>
          </a:p>
          <a:p>
            <a:pPr algn="l"/>
            <a:r>
              <a:rPr lang="en-US" sz="2800" dirty="0"/>
              <a:t>Tai chi differs from other types of exercise in several respects. The movements are usually circular and never forced, the muscles are relaxed rather than tensed, the joints are not fully extended or bent, and connective tissues are not stretched. (Harvard Medical School)</a:t>
            </a:r>
          </a:p>
          <a:p>
            <a:pPr algn="l"/>
            <a:r>
              <a:rPr lang="en-US" sz="2800" dirty="0"/>
              <a:t>Research has shown that Tai Chi is beneficial for improving balance and strength.</a:t>
            </a:r>
          </a:p>
        </p:txBody>
      </p:sp>
      <p:pic>
        <p:nvPicPr>
          <p:cNvPr id="5" name="Picture 4">
            <a:extLst>
              <a:ext uri="{FF2B5EF4-FFF2-40B4-BE49-F238E27FC236}">
                <a16:creationId xmlns:a16="http://schemas.microsoft.com/office/drawing/2014/main" id="{D331D5BB-B95B-49F0-9252-7137A1D256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6813" y="2194560"/>
            <a:ext cx="3948762" cy="2632508"/>
          </a:xfrm>
          <a:prstGeom prst="rect">
            <a:avLst/>
          </a:prstGeom>
        </p:spPr>
      </p:pic>
    </p:spTree>
    <p:extLst>
      <p:ext uri="{BB962C8B-B14F-4D97-AF65-F5344CB8AC3E}">
        <p14:creationId xmlns:p14="http://schemas.microsoft.com/office/powerpoint/2010/main" val="3775871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400" y="1357163"/>
            <a:ext cx="9601196" cy="803628"/>
          </a:xfrm>
        </p:spPr>
        <p:txBody>
          <a:bodyPr>
            <a:normAutofit fontScale="90000"/>
          </a:bodyPr>
          <a:lstStyle/>
          <a:p>
            <a:r>
              <a:rPr lang="en-US" sz="4000" b="1" dirty="0"/>
              <a:t>Vitamin D and Exercise</a:t>
            </a:r>
            <a:br>
              <a:rPr lang="en-US" sz="4000" b="1" dirty="0"/>
            </a:br>
            <a:r>
              <a:rPr lang="en-US" sz="2000" b="1" dirty="0">
                <a:hlinkClick r:id="rId3"/>
              </a:rPr>
              <a:t>https://www.aafp.org/pubs/afp/issues/2012/1215/od3.html</a:t>
            </a:r>
            <a:br>
              <a:rPr lang="en-US" sz="4000" b="1" dirty="0"/>
            </a:br>
            <a:endParaRPr lang="en-US" sz="3100" dirty="0"/>
          </a:p>
        </p:txBody>
      </p:sp>
      <p:sp>
        <p:nvSpPr>
          <p:cNvPr id="3" name="Content Placeholder 2"/>
          <p:cNvSpPr>
            <a:spLocks noGrp="1"/>
          </p:cNvSpPr>
          <p:nvPr>
            <p:ph idx="1"/>
          </p:nvPr>
        </p:nvSpPr>
        <p:spPr>
          <a:xfrm>
            <a:off x="1295402" y="2726233"/>
            <a:ext cx="9601196" cy="3611105"/>
          </a:xfrm>
        </p:spPr>
        <p:txBody>
          <a:bodyPr>
            <a:normAutofit fontScale="25000" lnSpcReduction="20000"/>
          </a:bodyPr>
          <a:lstStyle/>
          <a:p>
            <a:pPr lvl="0"/>
            <a:r>
              <a:rPr lang="en-US" sz="9600" dirty="0"/>
              <a:t>1 in 10 falls in older adults end in serious injury such as a broken bone. If we can prevent falls, we can prevent broken bones of the hip, spine and wrist.</a:t>
            </a:r>
          </a:p>
          <a:p>
            <a:pPr lvl="0"/>
            <a:r>
              <a:rPr lang="en-US" sz="9600" dirty="0"/>
              <a:t>Vitamin D deficiency is a risk factor for both falls and broken bones. Daily vitamin D intakes of 800-1000 IU (international units) and 1200 mg (milligrams) of calcium are associated with reduced falls and broken bones in older adults. </a:t>
            </a:r>
          </a:p>
          <a:p>
            <a:pPr lvl="0"/>
            <a:r>
              <a:rPr lang="en-US" sz="9600" dirty="0"/>
              <a:t>Regular physical activity and exercises that combine weight, muscle strengthening and balance helps reduce the risk of falls and actually improves the health of your bones. </a:t>
            </a:r>
          </a:p>
          <a:p>
            <a:pPr marL="0" indent="0">
              <a:buNone/>
            </a:pPr>
            <a:endParaRPr lang="en-US" sz="2800" dirty="0"/>
          </a:p>
        </p:txBody>
      </p:sp>
    </p:spTree>
    <p:extLst>
      <p:ext uri="{BB962C8B-B14F-4D97-AF65-F5344CB8AC3E}">
        <p14:creationId xmlns:p14="http://schemas.microsoft.com/office/powerpoint/2010/main" val="785557444"/>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780654"/>
            <a:ext cx="9601196" cy="1303867"/>
          </a:xfrm>
        </p:spPr>
        <p:txBody>
          <a:bodyPr>
            <a:normAutofit fontScale="90000"/>
          </a:bodyPr>
          <a:lstStyle/>
          <a:p>
            <a:r>
              <a:rPr lang="en-US" sz="4000" b="1" dirty="0"/>
              <a:t>Environmental Adaptation – </a:t>
            </a:r>
            <a:br>
              <a:rPr lang="en-US" sz="4000" b="1" dirty="0"/>
            </a:br>
            <a:r>
              <a:rPr lang="en-US" sz="4000" b="1" dirty="0"/>
              <a:t>Make your home safer</a:t>
            </a:r>
          </a:p>
        </p:txBody>
      </p:sp>
      <p:sp>
        <p:nvSpPr>
          <p:cNvPr id="3" name="Content Placeholder 2"/>
          <p:cNvSpPr>
            <a:spLocks noGrp="1"/>
          </p:cNvSpPr>
          <p:nvPr>
            <p:ph idx="1"/>
          </p:nvPr>
        </p:nvSpPr>
        <p:spPr>
          <a:xfrm>
            <a:off x="1295401" y="2479729"/>
            <a:ext cx="9601196" cy="3750590"/>
          </a:xfrm>
        </p:spPr>
        <p:txBody>
          <a:bodyPr/>
          <a:lstStyle/>
          <a:p>
            <a:pPr>
              <a:buFont typeface="Wingdings" panose="05000000000000000000" pitchFamily="2" charset="2"/>
              <a:buChar char="ü"/>
            </a:pPr>
            <a:r>
              <a:rPr lang="en-US" dirty="0"/>
              <a:t>Remove things you can trip over (clothes, shoes, books, etc.)</a:t>
            </a:r>
          </a:p>
          <a:p>
            <a:pPr>
              <a:buFont typeface="Wingdings" panose="05000000000000000000" pitchFamily="2" charset="2"/>
              <a:buChar char="ü"/>
            </a:pPr>
            <a:r>
              <a:rPr lang="en-US" dirty="0"/>
              <a:t>Remove small throw rugs or use double-sided tape.</a:t>
            </a:r>
          </a:p>
          <a:p>
            <a:pPr>
              <a:buFont typeface="Wingdings" panose="05000000000000000000" pitchFamily="2" charset="2"/>
              <a:buChar char="ü"/>
            </a:pPr>
            <a:r>
              <a:rPr lang="en-US" dirty="0"/>
              <a:t>Keep items you use often in cabinets you can easily reach without stepstool.</a:t>
            </a:r>
          </a:p>
          <a:p>
            <a:pPr>
              <a:buFont typeface="Wingdings" panose="05000000000000000000" pitchFamily="2" charset="2"/>
              <a:buChar char="ü"/>
            </a:pPr>
            <a:r>
              <a:rPr lang="en-US" dirty="0"/>
              <a:t>Have grab bars next to toilet and tub and inside tub/shower.</a:t>
            </a:r>
          </a:p>
          <a:p>
            <a:pPr>
              <a:buFont typeface="Wingdings" panose="05000000000000000000" pitchFamily="2" charset="2"/>
              <a:buChar char="ü"/>
            </a:pPr>
            <a:r>
              <a:rPr lang="en-US" dirty="0"/>
              <a:t>Use non-slip mats in bathroom.</a:t>
            </a:r>
          </a:p>
          <a:p>
            <a:pPr>
              <a:buFont typeface="Wingdings" panose="05000000000000000000" pitchFamily="2" charset="2"/>
              <a:buChar char="ü"/>
            </a:pPr>
            <a:r>
              <a:rPr lang="en-US" dirty="0"/>
              <a:t>Improve lighting in the home. Reduce glare.</a:t>
            </a:r>
          </a:p>
          <a:p>
            <a:pPr>
              <a:buFont typeface="Wingdings" panose="05000000000000000000" pitchFamily="2" charset="2"/>
              <a:buChar char="ü"/>
            </a:pPr>
            <a:r>
              <a:rPr lang="en-US" dirty="0"/>
              <a:t>Wear non-skid shoes. Avoid going barefoot.</a:t>
            </a:r>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134136621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media-amazon.com/images/I/71C9TSi4vBL._AC_SL1500_.jpg">
            <a:extLst>
              <a:ext uri="{FF2B5EF4-FFF2-40B4-BE49-F238E27FC236}">
                <a16:creationId xmlns:a16="http://schemas.microsoft.com/office/drawing/2014/main" id="{28139BB3-1257-4E69-B568-92012B60D7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2740" y="2972398"/>
            <a:ext cx="2811871" cy="3212717"/>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4" descr="http://asburymedical.com/v-web/productpage/images/9871_400_A.jpg">
            <a:extLst>
              <a:ext uri="{FF2B5EF4-FFF2-40B4-BE49-F238E27FC236}">
                <a16:creationId xmlns:a16="http://schemas.microsoft.com/office/drawing/2014/main" id="{2E8F6159-4234-4193-B6E4-180E1985EDF1}"/>
              </a:ext>
            </a:extLst>
          </p:cNvPr>
          <p:cNvPicPr>
            <a:picLocks noChangeAspect="1" noChangeArrowheads="1"/>
          </p:cNvPicPr>
          <p:nvPr/>
        </p:nvPicPr>
        <p:blipFill>
          <a:blip r:embed="rId3"/>
          <a:srcRect/>
          <a:stretch>
            <a:fillRect/>
          </a:stretch>
        </p:blipFill>
        <p:spPr>
          <a:xfrm>
            <a:off x="8118988" y="2972398"/>
            <a:ext cx="3227336" cy="3227336"/>
          </a:xfrm>
          <a:prstGeom prst="rect">
            <a:avLst/>
          </a:prstGeom>
          <a:ln w="38100">
            <a:solidFill>
              <a:schemeClr val="accent1">
                <a:lumMod val="75000"/>
              </a:schemeClr>
            </a:solidFill>
          </a:ln>
        </p:spPr>
      </p:pic>
      <p:sp>
        <p:nvSpPr>
          <p:cNvPr id="5" name="AutoShape 8" descr="Finish: Chrome">
            <a:extLst>
              <a:ext uri="{FF2B5EF4-FFF2-40B4-BE49-F238E27FC236}">
                <a16:creationId xmlns:a16="http://schemas.microsoft.com/office/drawing/2014/main" id="{92ABC45B-FF75-475C-82FA-203DE1065EBB}"/>
              </a:ext>
            </a:extLst>
          </p:cNvPr>
          <p:cNvSpPr>
            <a:spLocks noChangeAspect="1" noChangeArrowheads="1"/>
          </p:cNvSpPr>
          <p:nvPr/>
        </p:nvSpPr>
        <p:spPr bwMode="auto">
          <a:xfrm>
            <a:off x="5943599" y="3276599"/>
            <a:ext cx="1775861" cy="177586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Premium 3-Setting Slide Bar Hand Shower">
            <a:extLst>
              <a:ext uri="{FF2B5EF4-FFF2-40B4-BE49-F238E27FC236}">
                <a16:creationId xmlns:a16="http://schemas.microsoft.com/office/drawing/2014/main" id="{7391A85A-835A-4005-8CE8-B71DB2E16D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085" y="1653774"/>
            <a:ext cx="2549015" cy="33986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accessibilitydesign.com/blog/wp-content/uploads/disability_3.jpg"/>
          <p:cNvPicPr>
            <a:picLocks noChangeAspect="1" noChangeArrowheads="1"/>
          </p:cNvPicPr>
          <p:nvPr/>
        </p:nvPicPr>
        <p:blipFill>
          <a:blip r:embed="rId5" cstate="print"/>
          <a:srcRect/>
          <a:stretch>
            <a:fillRect/>
          </a:stretch>
        </p:blipFill>
        <p:spPr>
          <a:xfrm>
            <a:off x="5943599" y="1171817"/>
            <a:ext cx="3546188" cy="2659642"/>
          </a:xfrm>
          <a:prstGeom prst="rect">
            <a:avLst/>
          </a:prstGeo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2">
            <a:extLst>
              <a:ext uri="{FF2B5EF4-FFF2-40B4-BE49-F238E27FC236}">
                <a16:creationId xmlns:a16="http://schemas.microsoft.com/office/drawing/2014/main" id="{1A0E0592-3593-4DE4-A2E7-FDCCFAFB6880}"/>
              </a:ext>
            </a:extLst>
          </p:cNvPr>
          <p:cNvSpPr txBox="1">
            <a:spLocks/>
          </p:cNvSpPr>
          <p:nvPr/>
        </p:nvSpPr>
        <p:spPr>
          <a:xfrm>
            <a:off x="1304307" y="735473"/>
            <a:ext cx="3962399" cy="1143000"/>
          </a:xfrm>
          <a:prstGeom prst="rect">
            <a:avLst/>
          </a:prstGeom>
        </p:spPr>
        <p:txBody>
          <a:bodyPr>
            <a:normAutofit fontScale="975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dirty="0"/>
              <a:t>Bathroom Safety</a:t>
            </a:r>
          </a:p>
        </p:txBody>
      </p:sp>
    </p:spTree>
    <p:extLst>
      <p:ext uri="{BB962C8B-B14F-4D97-AF65-F5344CB8AC3E}">
        <p14:creationId xmlns:p14="http://schemas.microsoft.com/office/powerpoint/2010/main" val="3236388778"/>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15" descr="IMG_075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278" y="1730141"/>
            <a:ext cx="2881162" cy="2160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Rectangle 2"/>
          <p:cNvSpPr>
            <a:spLocks noGrp="1"/>
          </p:cNvSpPr>
          <p:nvPr>
            <p:ph type="title"/>
          </p:nvPr>
        </p:nvSpPr>
        <p:spPr>
          <a:xfrm>
            <a:off x="1981200" y="468429"/>
            <a:ext cx="8229600" cy="1143000"/>
          </a:xfrm>
        </p:spPr>
        <p:txBody>
          <a:bodyPr>
            <a:normAutofit fontScale="90000"/>
          </a:bodyPr>
          <a:lstStyle/>
          <a:p>
            <a:r>
              <a:rPr lang="en-US" altLang="en-US" dirty="0"/>
              <a:t>Modular Ramp &amp; Steel Ramp Designs</a:t>
            </a:r>
          </a:p>
        </p:txBody>
      </p:sp>
      <p:sp>
        <p:nvSpPr>
          <p:cNvPr id="28675" name="Rectangle 3"/>
          <p:cNvSpPr>
            <a:spLocks noGrp="1"/>
          </p:cNvSpPr>
          <p:nvPr>
            <p:ph type="body" idx="1"/>
          </p:nvPr>
        </p:nvSpPr>
        <p:spPr>
          <a:xfrm flipV="1">
            <a:off x="1981200" y="5943600"/>
            <a:ext cx="8229600" cy="46038"/>
          </a:xfrm>
        </p:spPr>
        <p:txBody>
          <a:bodyPr>
            <a:normAutofit fontScale="25000" lnSpcReduction="20000"/>
          </a:bodyPr>
          <a:lstStyle/>
          <a:p>
            <a:pPr>
              <a:lnSpc>
                <a:spcPct val="80000"/>
              </a:lnSpc>
            </a:pPr>
            <a:endParaRPr lang="en-US" altLang="en-US" sz="800"/>
          </a:p>
        </p:txBody>
      </p:sp>
      <p:pic>
        <p:nvPicPr>
          <p:cNvPr id="28676" name="Picture 14" descr="IMG_07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9769" y="3421663"/>
            <a:ext cx="3262667" cy="2504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IMG_2724">
            <a:extLst>
              <a:ext uri="{FF2B5EF4-FFF2-40B4-BE49-F238E27FC236}">
                <a16:creationId xmlns:a16="http://schemas.microsoft.com/office/drawing/2014/main" id="{07B11790-18E2-4A6B-A29A-8CEC3AE08F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5405" y="1730141"/>
            <a:ext cx="2815523" cy="211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Copy of 20 (4)">
            <a:extLst>
              <a:ext uri="{FF2B5EF4-FFF2-40B4-BE49-F238E27FC236}">
                <a16:creationId xmlns:a16="http://schemas.microsoft.com/office/drawing/2014/main" id="{21D6176E-99E2-4704-96C6-4308D9F4534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1176" y="3421663"/>
            <a:ext cx="3262667" cy="252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3955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01027" y="1038386"/>
            <a:ext cx="5136302" cy="5262979"/>
          </a:xfrm>
          <a:prstGeom prst="rect">
            <a:avLst/>
          </a:prstGeom>
          <a:noFill/>
        </p:spPr>
        <p:txBody>
          <a:bodyPr wrap="square" rtlCol="0">
            <a:spAutoFit/>
          </a:bodyPr>
          <a:lstStyle/>
          <a:p>
            <a:pPr algn="ctr"/>
            <a:r>
              <a:rPr lang="en-US" sz="3200" dirty="0">
                <a:latin typeface="Gabriola" panose="04040605051002020D02" pitchFamily="82" charset="0"/>
              </a:rPr>
              <a:t>Our primary goal and mission is to is to increase awareness and provide resources to older adults regarding fall prevention, therefore reducing the risk of falls and falls related injuries through education, awareness, and outreach.</a:t>
            </a:r>
          </a:p>
          <a:p>
            <a:endParaRPr lang="en-US" sz="2800" dirty="0"/>
          </a:p>
          <a:p>
            <a:r>
              <a:rPr lang="en-US" sz="2800" dirty="0">
                <a:hlinkClick r:id="rId3"/>
              </a:rPr>
              <a:t>https://health.mo.gov/seniors/showmefallsfreemissouri/</a:t>
            </a:r>
            <a:endParaRPr lang="en-US" sz="2800" dirty="0"/>
          </a:p>
          <a:p>
            <a:endParaRPr lang="en-US" sz="2800" dirty="0"/>
          </a:p>
        </p:txBody>
      </p:sp>
      <p:pic>
        <p:nvPicPr>
          <p:cNvPr id="2050" name="Picture 2" descr="May be an image of text">
            <a:extLst>
              <a:ext uri="{FF2B5EF4-FFF2-40B4-BE49-F238E27FC236}">
                <a16:creationId xmlns:a16="http://schemas.microsoft.com/office/drawing/2014/main" id="{4098EBA9-216F-46D7-8DA1-771A286DDA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2115" y="1499536"/>
            <a:ext cx="3858928" cy="3858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223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7390" y="2089453"/>
            <a:ext cx="10337369" cy="3970318"/>
          </a:xfrm>
          <a:prstGeom prst="rect">
            <a:avLst/>
          </a:prstGeom>
          <a:noFill/>
        </p:spPr>
        <p:txBody>
          <a:bodyPr wrap="square" rtlCol="0">
            <a:spAutoFit/>
          </a:bodyPr>
          <a:lstStyle/>
          <a:p>
            <a:pPr lvl="0" algn="ctr"/>
            <a:r>
              <a:rPr lang="en-US" sz="2800" dirty="0">
                <a:solidFill>
                  <a:prstClr val="black"/>
                </a:solidFill>
              </a:rPr>
              <a:t>CDC’s Injury Center created the STEADI Tool Kit for health care providers who see older adults in their practice who are at risk of falling or who may have fallen in the past. </a:t>
            </a:r>
            <a:br>
              <a:rPr lang="en-US" sz="2800" dirty="0">
                <a:solidFill>
                  <a:prstClr val="black"/>
                </a:solidFill>
              </a:rPr>
            </a:br>
            <a:r>
              <a:rPr lang="en-US" sz="2800" dirty="0">
                <a:solidFill>
                  <a:prstClr val="black"/>
                </a:solidFill>
              </a:rPr>
              <a:t>The STEADI Tool Kit gives health care providers the information and tools they need to assess and address their older patients’ fall risk. </a:t>
            </a:r>
          </a:p>
          <a:p>
            <a:pPr lvl="0" algn="ctr"/>
            <a:r>
              <a:rPr lang="en-US" sz="2800" dirty="0">
                <a:solidFill>
                  <a:srgbClr val="00B0F0"/>
                </a:solidFill>
                <a:hlinkClick r:id="rId3"/>
              </a:rPr>
              <a:t>https://www.cdc.gov/steadi/index.html</a:t>
            </a:r>
            <a:endParaRPr lang="en-US" sz="2800" dirty="0">
              <a:solidFill>
                <a:srgbClr val="00B0F0"/>
              </a:solidFill>
            </a:endParaRPr>
          </a:p>
          <a:p>
            <a:pPr lvl="0" algn="ctr"/>
            <a:endParaRPr lang="en-US" sz="2800" dirty="0">
              <a:solidFill>
                <a:srgbClr val="00B0F0"/>
              </a:solidFill>
            </a:endParaRPr>
          </a:p>
          <a:p>
            <a:pPr lvl="0" algn="ctr"/>
            <a:r>
              <a:rPr lang="en-US" sz="2800" b="1" dirty="0">
                <a:solidFill>
                  <a:prstClr val="black"/>
                </a:solidFill>
              </a:rPr>
              <a:t>ICD 10 updates allow physicians to bill for falls assessment and consultation.</a:t>
            </a:r>
          </a:p>
        </p:txBody>
      </p:sp>
      <p:pic>
        <p:nvPicPr>
          <p:cNvPr id="3" name="Picture 2">
            <a:extLst>
              <a:ext uri="{FF2B5EF4-FFF2-40B4-BE49-F238E27FC236}">
                <a16:creationId xmlns:a16="http://schemas.microsoft.com/office/drawing/2014/main" id="{A7048726-0AFF-43FB-A349-3D04BD0CC1DA}"/>
              </a:ext>
            </a:extLst>
          </p:cNvPr>
          <p:cNvPicPr>
            <a:picLocks noChangeAspect="1"/>
          </p:cNvPicPr>
          <p:nvPr/>
        </p:nvPicPr>
        <p:blipFill>
          <a:blip r:embed="rId4"/>
          <a:stretch>
            <a:fillRect/>
          </a:stretch>
        </p:blipFill>
        <p:spPr>
          <a:xfrm>
            <a:off x="2552580" y="798229"/>
            <a:ext cx="6776907" cy="1014231"/>
          </a:xfrm>
          <a:prstGeom prst="rect">
            <a:avLst/>
          </a:prstGeom>
        </p:spPr>
      </p:pic>
    </p:spTree>
    <p:extLst>
      <p:ext uri="{BB962C8B-B14F-4D97-AF65-F5344CB8AC3E}">
        <p14:creationId xmlns:p14="http://schemas.microsoft.com/office/powerpoint/2010/main" val="3195549969"/>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801584"/>
            <a:ext cx="9601196" cy="1079143"/>
          </a:xfrm>
        </p:spPr>
        <p:txBody>
          <a:bodyPr>
            <a:normAutofit/>
          </a:bodyPr>
          <a:lstStyle/>
          <a:p>
            <a:r>
              <a:rPr lang="en-US" sz="4000" b="1" dirty="0"/>
              <a:t>Falls Prevention Resources</a:t>
            </a:r>
          </a:p>
        </p:txBody>
      </p:sp>
      <p:sp>
        <p:nvSpPr>
          <p:cNvPr id="3" name="Content Placeholder 2"/>
          <p:cNvSpPr>
            <a:spLocks noGrp="1"/>
          </p:cNvSpPr>
          <p:nvPr>
            <p:ph idx="1"/>
          </p:nvPr>
        </p:nvSpPr>
        <p:spPr>
          <a:xfrm>
            <a:off x="938151" y="2861953"/>
            <a:ext cx="10082150" cy="3194463"/>
          </a:xfrm>
        </p:spPr>
        <p:txBody>
          <a:bodyPr>
            <a:normAutofit fontScale="92500" lnSpcReduction="10000"/>
          </a:bodyPr>
          <a:lstStyle/>
          <a:p>
            <a:r>
              <a:rPr lang="en-US" sz="2000" dirty="0"/>
              <a:t> Show Me Falls Free Missouri Coalition: </a:t>
            </a:r>
            <a:r>
              <a:rPr lang="en-US" sz="2000" dirty="0">
                <a:hlinkClick r:id="rId3"/>
              </a:rPr>
              <a:t>https://health.mo.gov/seniors/showmefallsfreemissouri/</a:t>
            </a:r>
            <a:endParaRPr lang="en-US" sz="2000" dirty="0"/>
          </a:p>
          <a:p>
            <a:r>
              <a:rPr lang="en-US" sz="2000" dirty="0"/>
              <a:t>Centers for Disease Control:  </a:t>
            </a:r>
            <a:r>
              <a:rPr lang="en-US" sz="2000" dirty="0">
                <a:hlinkClick r:id="rId4"/>
              </a:rPr>
              <a:t>http://www.cdc.gov/HomeandRecreationalSafety/Falls/index.html</a:t>
            </a:r>
            <a:r>
              <a:rPr lang="en-US" sz="2000" dirty="0"/>
              <a:t> </a:t>
            </a:r>
          </a:p>
          <a:p>
            <a:r>
              <a:rPr lang="en-US" sz="2000" dirty="0"/>
              <a:t>National Council on Aging: </a:t>
            </a:r>
          </a:p>
          <a:p>
            <a:pPr marL="0" indent="0">
              <a:buNone/>
            </a:pPr>
            <a:r>
              <a:rPr lang="en-US" sz="2000" dirty="0">
                <a:hlinkClick r:id="rId5"/>
              </a:rPr>
              <a:t>	https://www.ncoa.org/professionals/health/center-for-healthy-aging/national-falls-prevention-	resource-center/falls-free-initiative</a:t>
            </a:r>
            <a:endParaRPr lang="en-US" sz="2000" dirty="0"/>
          </a:p>
          <a:p>
            <a:pPr marL="0" indent="0">
              <a:buNone/>
            </a:pPr>
            <a:r>
              <a:rPr lang="en-US" sz="2000" dirty="0">
                <a:hlinkClick r:id="rId6"/>
              </a:rPr>
              <a:t>	https://www.ncoa.org/age-well-planner/assessment/falls-free-checkup</a:t>
            </a:r>
            <a:endParaRPr lang="en-US" sz="2000" dirty="0"/>
          </a:p>
          <a:p>
            <a:r>
              <a:rPr lang="en-US" sz="2000" dirty="0"/>
              <a:t>National Institute on Aging: </a:t>
            </a:r>
            <a:r>
              <a:rPr lang="en-US" sz="2000" dirty="0">
                <a:hlinkClick r:id="rId7"/>
              </a:rPr>
              <a:t>https://www.nia.nih.gov/health/topics/falls-and-falls-prevention</a:t>
            </a:r>
            <a:endParaRPr lang="en-US" sz="2000" dirty="0"/>
          </a:p>
          <a:p>
            <a:r>
              <a:rPr lang="en-US" sz="2000" dirty="0"/>
              <a:t>American Academy of Orthopedic Surgeons: </a:t>
            </a:r>
            <a:r>
              <a:rPr lang="en-US" sz="2000" dirty="0">
                <a:hlinkClick r:id="rId8"/>
              </a:rPr>
              <a:t>http://orthoinfo.aaos.org/topic.cfm?topic=A00098</a:t>
            </a:r>
            <a:r>
              <a:rPr lang="en-US" sz="2000" dirty="0"/>
              <a:t> </a:t>
            </a:r>
          </a:p>
          <a:p>
            <a:endParaRPr lang="en-US" sz="1900" dirty="0"/>
          </a:p>
          <a:p>
            <a:endParaRPr lang="en-US" dirty="0"/>
          </a:p>
        </p:txBody>
      </p:sp>
    </p:spTree>
    <p:extLst>
      <p:ext uri="{BB962C8B-B14F-4D97-AF65-F5344CB8AC3E}">
        <p14:creationId xmlns:p14="http://schemas.microsoft.com/office/powerpoint/2010/main" val="2672469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9349" y="1069383"/>
            <a:ext cx="9159498" cy="2431435"/>
          </a:xfrm>
          <a:prstGeom prst="rect">
            <a:avLst/>
          </a:prstGeom>
          <a:noFill/>
        </p:spPr>
        <p:txBody>
          <a:bodyPr wrap="square" rtlCol="0">
            <a:spAutoFit/>
          </a:bodyPr>
          <a:lstStyle/>
          <a:p>
            <a:pPr algn="ctr"/>
            <a:r>
              <a:rPr lang="en-US" sz="3200" dirty="0"/>
              <a:t>Thank you for your attention!</a:t>
            </a:r>
          </a:p>
          <a:p>
            <a:pPr algn="ctr"/>
            <a:endParaRPr lang="en-US" sz="3200" dirty="0"/>
          </a:p>
          <a:p>
            <a:pPr algn="ctr"/>
            <a:r>
              <a:rPr lang="en-US" sz="3200" dirty="0"/>
              <a:t>Questions or comments?</a:t>
            </a:r>
          </a:p>
          <a:p>
            <a:pPr algn="ctr"/>
            <a:endParaRPr lang="en-US" sz="2800" dirty="0"/>
          </a:p>
          <a:p>
            <a:pPr algn="ctr"/>
            <a:r>
              <a:rPr lang="en-US" sz="2800" b="1" dirty="0"/>
              <a:t>(Add your website address and social media accounts)</a:t>
            </a:r>
            <a:endParaRPr lang="en-US" sz="2800" dirty="0"/>
          </a:p>
        </p:txBody>
      </p:sp>
      <p:sp>
        <p:nvSpPr>
          <p:cNvPr id="4" name="TextBox 3"/>
          <p:cNvSpPr txBox="1"/>
          <p:nvPr/>
        </p:nvSpPr>
        <p:spPr>
          <a:xfrm>
            <a:off x="1568376" y="3745245"/>
            <a:ext cx="8573985" cy="1815882"/>
          </a:xfrm>
          <a:prstGeom prst="rect">
            <a:avLst/>
          </a:prstGeom>
          <a:noFill/>
          <a:ln>
            <a:solidFill>
              <a:schemeClr val="tx1"/>
            </a:solidFill>
            <a:prstDash val="lgDash"/>
          </a:ln>
        </p:spPr>
        <p:txBody>
          <a:bodyPr wrap="square" rtlCol="0">
            <a:spAutoFit/>
          </a:bodyPr>
          <a:lstStyle/>
          <a:p>
            <a:pPr algn="ctr"/>
            <a:r>
              <a:rPr lang="en-US" sz="2800" dirty="0"/>
              <a:t>Falls Prevention Awareness Week is September 17-23, 2023</a:t>
            </a:r>
          </a:p>
          <a:p>
            <a:pPr algn="ctr"/>
            <a:r>
              <a:rPr lang="en-US" sz="2800" dirty="0">
                <a:hlinkClick r:id="rId3"/>
              </a:rPr>
              <a:t>https://www.ncoa.org/article/falls-prevention-awareness-week-toolkit</a:t>
            </a:r>
            <a:endParaRPr lang="en-US" sz="2800" dirty="0"/>
          </a:p>
          <a:p>
            <a:endParaRPr lang="en-US" sz="2800" dirty="0"/>
          </a:p>
        </p:txBody>
      </p:sp>
    </p:spTree>
    <p:extLst>
      <p:ext uri="{BB962C8B-B14F-4D97-AF65-F5344CB8AC3E}">
        <p14:creationId xmlns:p14="http://schemas.microsoft.com/office/powerpoint/2010/main" val="3727041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4142"/>
            <a:ext cx="9601196" cy="1383102"/>
          </a:xfrm>
        </p:spPr>
        <p:txBody>
          <a:bodyPr>
            <a:normAutofit/>
          </a:bodyPr>
          <a:lstStyle/>
          <a:p>
            <a:r>
              <a:rPr lang="en-US" sz="4000" b="1" dirty="0">
                <a:solidFill>
                  <a:srgbClr val="C00000"/>
                </a:solidFill>
              </a:rPr>
              <a:t>Establish Your Partnership</a:t>
            </a:r>
            <a:endParaRPr lang="en-US" sz="2000" dirty="0">
              <a:solidFill>
                <a:srgbClr val="C00000"/>
              </a:solidFill>
            </a:endParaRPr>
          </a:p>
        </p:txBody>
      </p:sp>
      <p:sp>
        <p:nvSpPr>
          <p:cNvPr id="3" name="Content Placeholder 2"/>
          <p:cNvSpPr>
            <a:spLocks noGrp="1"/>
          </p:cNvSpPr>
          <p:nvPr>
            <p:ph idx="1"/>
          </p:nvPr>
        </p:nvSpPr>
        <p:spPr>
          <a:xfrm>
            <a:off x="837398" y="2434621"/>
            <a:ext cx="10604783" cy="3658171"/>
          </a:xfrm>
        </p:spPr>
        <p:txBody>
          <a:bodyPr>
            <a:noAutofit/>
          </a:bodyPr>
          <a:lstStyle/>
          <a:p>
            <a:r>
              <a:rPr lang="en-US" dirty="0"/>
              <a:t>Reach out to your local Fire and EMS departments to schedule a meeting to let them know about your services for older adults.</a:t>
            </a:r>
          </a:p>
          <a:p>
            <a:r>
              <a:rPr lang="en-US" dirty="0"/>
              <a:t>Schedule a training for each shift, so all personnel are able to participate. It’s important to provide the training annually, due to new hires &amp; staff turnover.</a:t>
            </a:r>
          </a:p>
          <a:p>
            <a:r>
              <a:rPr lang="en-US" dirty="0"/>
              <a:t>Training should include falls prevention education, falls data for their community and an overview of services you offer for those at fall risk.</a:t>
            </a:r>
          </a:p>
          <a:p>
            <a:r>
              <a:rPr lang="en-US" dirty="0"/>
              <a:t>Training should also include your process of receiving referrals and follow up with the resident. Then finally, it is important to share outcomes with the referring agency.</a:t>
            </a:r>
          </a:p>
          <a:p>
            <a:pPr marL="0" indent="0">
              <a:buNone/>
            </a:pPr>
            <a:endParaRPr lang="en-US" dirty="0"/>
          </a:p>
          <a:p>
            <a:endParaRPr lang="en-US" dirty="0"/>
          </a:p>
        </p:txBody>
      </p:sp>
    </p:spTree>
    <p:extLst>
      <p:ext uri="{BB962C8B-B14F-4D97-AF65-F5344CB8AC3E}">
        <p14:creationId xmlns:p14="http://schemas.microsoft.com/office/powerpoint/2010/main" val="31808657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FBD129-5B38-4589-9B47-3DF1AFBEF514}"/>
              </a:ext>
            </a:extLst>
          </p:cNvPr>
          <p:cNvPicPr>
            <a:picLocks noChangeAspect="1"/>
          </p:cNvPicPr>
          <p:nvPr/>
        </p:nvPicPr>
        <p:blipFill>
          <a:blip r:embed="rId4"/>
          <a:stretch>
            <a:fillRect/>
          </a:stretch>
        </p:blipFill>
        <p:spPr>
          <a:xfrm>
            <a:off x="4706489" y="1984012"/>
            <a:ext cx="3065234" cy="4213414"/>
          </a:xfrm>
          <a:prstGeom prst="rect">
            <a:avLst/>
          </a:prstGeom>
        </p:spPr>
      </p:pic>
      <p:pic>
        <p:nvPicPr>
          <p:cNvPr id="4" name="Picture 3">
            <a:extLst>
              <a:ext uri="{FF2B5EF4-FFF2-40B4-BE49-F238E27FC236}">
                <a16:creationId xmlns:a16="http://schemas.microsoft.com/office/drawing/2014/main" id="{2D6813A9-D895-4AFD-8693-77AE908485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67107" y="2984217"/>
            <a:ext cx="2482934" cy="3213209"/>
          </a:xfrm>
          <a:prstGeom prst="rect">
            <a:avLst/>
          </a:prstGeom>
        </p:spPr>
      </p:pic>
      <p:pic>
        <p:nvPicPr>
          <p:cNvPr id="6" name="Picture 5">
            <a:extLst>
              <a:ext uri="{FF2B5EF4-FFF2-40B4-BE49-F238E27FC236}">
                <a16:creationId xmlns:a16="http://schemas.microsoft.com/office/drawing/2014/main" id="{2EFFFF52-BBC4-4ECB-B094-4A53AADE867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535390" y="2609376"/>
            <a:ext cx="4100629" cy="3075472"/>
          </a:xfrm>
          <a:prstGeom prst="rect">
            <a:avLst/>
          </a:prstGeom>
          <a:scene3d>
            <a:camera prst="orthographicFront"/>
            <a:lightRig rig="chilly" dir="t"/>
          </a:scene3d>
        </p:spPr>
      </p:pic>
      <p:sp>
        <p:nvSpPr>
          <p:cNvPr id="7" name="TextBox 6">
            <a:extLst>
              <a:ext uri="{FF2B5EF4-FFF2-40B4-BE49-F238E27FC236}">
                <a16:creationId xmlns:a16="http://schemas.microsoft.com/office/drawing/2014/main" id="{77F87052-84E1-4507-8A3C-2FAA77D22906}"/>
              </a:ext>
            </a:extLst>
          </p:cNvPr>
          <p:cNvSpPr txBox="1"/>
          <p:nvPr/>
        </p:nvSpPr>
        <p:spPr>
          <a:xfrm>
            <a:off x="815698" y="527137"/>
            <a:ext cx="7341971" cy="1569660"/>
          </a:xfrm>
          <a:prstGeom prst="rect">
            <a:avLst/>
          </a:prstGeom>
          <a:noFill/>
        </p:spPr>
        <p:txBody>
          <a:bodyPr wrap="square" rtlCol="0">
            <a:spAutoFit/>
          </a:bodyPr>
          <a:lstStyle/>
          <a:p>
            <a:pPr algn="ctr"/>
            <a:r>
              <a:rPr lang="en-US" sz="2400" b="1" dirty="0">
                <a:solidFill>
                  <a:srgbClr val="C00000"/>
                </a:solidFill>
              </a:rPr>
              <a:t>Consider these ideas for tools to use: Prescription pads, Referral Forms, Trip Tips &amp; your agency’s promo items (File of Life, Nightlights, etc.) to provide to community partners to hand out during calls.</a:t>
            </a:r>
          </a:p>
        </p:txBody>
      </p:sp>
      <p:pic>
        <p:nvPicPr>
          <p:cNvPr id="10" name="Picture 9">
            <a:extLst>
              <a:ext uri="{FF2B5EF4-FFF2-40B4-BE49-F238E27FC236}">
                <a16:creationId xmlns:a16="http://schemas.microsoft.com/office/drawing/2014/main" id="{7CCE25A5-7F77-406A-A95D-B9475EDAAC15}"/>
              </a:ext>
            </a:extLst>
          </p:cNvPr>
          <p:cNvPicPr>
            <a:picLocks noChangeAspect="1"/>
          </p:cNvPicPr>
          <p:nvPr/>
        </p:nvPicPr>
        <p:blipFill>
          <a:blip r:embed="rId7"/>
          <a:stretch>
            <a:fillRect/>
          </a:stretch>
        </p:blipFill>
        <p:spPr>
          <a:xfrm>
            <a:off x="8543616" y="841092"/>
            <a:ext cx="2582930" cy="1997111"/>
          </a:xfrm>
          <a:prstGeom prst="rect">
            <a:avLst/>
          </a:prstGeom>
        </p:spPr>
      </p:pic>
    </p:spTree>
    <p:extLst>
      <p:ext uri="{BB962C8B-B14F-4D97-AF65-F5344CB8AC3E}">
        <p14:creationId xmlns:p14="http://schemas.microsoft.com/office/powerpoint/2010/main" val="2944460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4142"/>
            <a:ext cx="9601196" cy="1383102"/>
          </a:xfrm>
        </p:spPr>
        <p:txBody>
          <a:bodyPr>
            <a:normAutofit fontScale="90000"/>
          </a:bodyPr>
          <a:lstStyle/>
          <a:p>
            <a:r>
              <a:rPr lang="en-US" sz="4000" b="1" dirty="0"/>
              <a:t>The Facts about Falls</a:t>
            </a:r>
            <a:br>
              <a:rPr lang="en-US" sz="4000" dirty="0"/>
            </a:br>
            <a:r>
              <a:rPr lang="en-US" sz="2000" dirty="0"/>
              <a:t>According to the Centers for Disease Control (CDC) and</a:t>
            </a:r>
            <a:br>
              <a:rPr lang="en-US" sz="2000" dirty="0"/>
            </a:br>
            <a:r>
              <a:rPr lang="en-US" sz="2000" dirty="0"/>
              <a:t>Missouri Department of Health &amp; Senior Services:</a:t>
            </a:r>
            <a:br>
              <a:rPr lang="en-US" sz="2000" dirty="0"/>
            </a:br>
            <a:endParaRPr lang="en-US" sz="2000" dirty="0"/>
          </a:p>
        </p:txBody>
      </p:sp>
      <p:sp>
        <p:nvSpPr>
          <p:cNvPr id="3" name="Content Placeholder 2"/>
          <p:cNvSpPr>
            <a:spLocks noGrp="1"/>
          </p:cNvSpPr>
          <p:nvPr>
            <p:ph idx="1"/>
          </p:nvPr>
        </p:nvSpPr>
        <p:spPr>
          <a:xfrm>
            <a:off x="865322" y="2867758"/>
            <a:ext cx="10461356" cy="3719594"/>
          </a:xfrm>
        </p:spPr>
        <p:txBody>
          <a:bodyPr>
            <a:noAutofit/>
          </a:bodyPr>
          <a:lstStyle/>
          <a:p>
            <a:r>
              <a:rPr lang="en-US" dirty="0"/>
              <a:t>Falls result in the highest # of emergency room visits and hospitalizations over all other unintentional injuries.</a:t>
            </a:r>
          </a:p>
          <a:p>
            <a:r>
              <a:rPr lang="en-US" dirty="0"/>
              <a:t>Fall Death Rates in the U.S. increased by 30% from 2009-2018 for older adults. </a:t>
            </a:r>
          </a:p>
          <a:p>
            <a:r>
              <a:rPr lang="en-US" b="1" dirty="0"/>
              <a:t>Missouri’s</a:t>
            </a:r>
            <a:r>
              <a:rPr lang="en-US" dirty="0"/>
              <a:t> rate of injury for seniors due to falls is 31% higher than the national average. </a:t>
            </a:r>
          </a:p>
          <a:p>
            <a:r>
              <a:rPr lang="en-US" dirty="0">
                <a:solidFill>
                  <a:prstClr val="black">
                    <a:lumMod val="85000"/>
                    <a:lumOff val="15000"/>
                  </a:prstClr>
                </a:solidFill>
              </a:rPr>
              <a:t>About $50 billion is spent annually on healthcare related to non-fatal falls and  $754 Million is spent related to fatal falls, with 75%  paid by Medicare and Medicaid.</a:t>
            </a:r>
          </a:p>
          <a:p>
            <a:endParaRPr lang="en-US" dirty="0"/>
          </a:p>
        </p:txBody>
      </p:sp>
    </p:spTree>
    <p:extLst>
      <p:ext uri="{BB962C8B-B14F-4D97-AF65-F5344CB8AC3E}">
        <p14:creationId xmlns:p14="http://schemas.microsoft.com/office/powerpoint/2010/main" val="5647590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9349" y="852406"/>
            <a:ext cx="9314481" cy="646331"/>
          </a:xfrm>
          <a:prstGeom prst="rect">
            <a:avLst/>
          </a:prstGeom>
          <a:noFill/>
        </p:spPr>
        <p:txBody>
          <a:bodyPr wrap="square" rtlCol="0">
            <a:spAutoFit/>
          </a:bodyPr>
          <a:lstStyle/>
          <a:p>
            <a:pPr algn="ctr"/>
            <a:r>
              <a:rPr lang="en-US" sz="3600" b="1" dirty="0">
                <a:ln w="3175" cmpd="sng">
                  <a:noFill/>
                </a:ln>
                <a:solidFill>
                  <a:prstClr val="black">
                    <a:lumMod val="85000"/>
                    <a:lumOff val="15000"/>
                  </a:prstClr>
                </a:solidFill>
                <a:ea typeface="+mj-ea"/>
                <a:cs typeface="+mj-cs"/>
              </a:rPr>
              <a:t>More Facts about Falls</a:t>
            </a:r>
            <a:endParaRPr lang="en-US" sz="3600" b="1" dirty="0"/>
          </a:p>
        </p:txBody>
      </p:sp>
      <p:sp>
        <p:nvSpPr>
          <p:cNvPr id="7" name="TextBox 6"/>
          <p:cNvSpPr txBox="1"/>
          <p:nvPr/>
        </p:nvSpPr>
        <p:spPr>
          <a:xfrm>
            <a:off x="911817" y="1560292"/>
            <a:ext cx="10368366" cy="4690515"/>
          </a:xfrm>
          <a:prstGeom prst="rect">
            <a:avLst/>
          </a:prstGeom>
          <a:noFill/>
        </p:spPr>
        <p:txBody>
          <a:bodyPr wrap="square" rtlCol="0">
            <a:spAutoFit/>
          </a:bodyPr>
          <a:lstStyle/>
          <a:p>
            <a:pPr marL="285750" indent="-285750" defTabSz="457200">
              <a:spcBef>
                <a:spcPct val="20000"/>
              </a:spcBef>
              <a:spcAft>
                <a:spcPts val="600"/>
              </a:spcAft>
              <a:buClr>
                <a:srgbClr val="83992A"/>
              </a:buClr>
              <a:buSzPct val="115000"/>
              <a:buFont typeface="Arial"/>
              <a:buChar char="•"/>
            </a:pPr>
            <a:r>
              <a:rPr lang="en-US" sz="2400" dirty="0"/>
              <a:t>Nearly half of fall-injury cases among MO older adults occur at home.</a:t>
            </a:r>
          </a:p>
          <a:p>
            <a:pPr marL="285750" lvl="0" indent="-285750" defTabSz="457200">
              <a:spcBef>
                <a:spcPct val="20000"/>
              </a:spcBef>
              <a:spcAft>
                <a:spcPts val="600"/>
              </a:spcAft>
              <a:buClr>
                <a:srgbClr val="83992A"/>
              </a:buClr>
              <a:buSzPct val="115000"/>
              <a:buFont typeface="Arial"/>
              <a:buChar char="•"/>
            </a:pPr>
            <a:r>
              <a:rPr lang="en-US" sz="2400" dirty="0">
                <a:solidFill>
                  <a:prstClr val="black">
                    <a:lumMod val="85000"/>
                    <a:lumOff val="15000"/>
                  </a:prstClr>
                </a:solidFill>
              </a:rPr>
              <a:t>Seniors with chronic illnesses such as Arthritis , COPD, and Hypertension are particular “red flags” for fall risks.  </a:t>
            </a:r>
          </a:p>
          <a:p>
            <a:pPr marL="285750" lvl="0" indent="-285750" defTabSz="457200">
              <a:spcBef>
                <a:spcPct val="20000"/>
              </a:spcBef>
              <a:spcAft>
                <a:spcPts val="600"/>
              </a:spcAft>
              <a:buClr>
                <a:srgbClr val="83992A"/>
              </a:buClr>
              <a:buSzPct val="115000"/>
              <a:buFont typeface="Arial"/>
              <a:buChar char="•"/>
            </a:pPr>
            <a:r>
              <a:rPr lang="en-US" sz="2400" dirty="0">
                <a:solidFill>
                  <a:prstClr val="black">
                    <a:lumMod val="85000"/>
                    <a:lumOff val="15000"/>
                  </a:prstClr>
                </a:solidFill>
              </a:rPr>
              <a:t>Seniors with chronic pain are 1.5 times more likely to fall.</a:t>
            </a:r>
          </a:p>
          <a:p>
            <a:pPr marL="285750" lvl="0" indent="-285750" defTabSz="457200">
              <a:spcBef>
                <a:spcPct val="20000"/>
              </a:spcBef>
              <a:spcAft>
                <a:spcPts val="600"/>
              </a:spcAft>
              <a:buClr>
                <a:srgbClr val="83992A"/>
              </a:buClr>
              <a:buSzPct val="115000"/>
              <a:buFont typeface="Arial"/>
              <a:buChar char="•"/>
            </a:pPr>
            <a:r>
              <a:rPr lang="en-US" sz="2400" dirty="0">
                <a:solidFill>
                  <a:prstClr val="black">
                    <a:lumMod val="85000"/>
                    <a:lumOff val="15000"/>
                  </a:prstClr>
                </a:solidFill>
              </a:rPr>
              <a:t>Less than half of the Medicare beneficiaries who fall talked to their heath care provider about it. </a:t>
            </a:r>
          </a:p>
          <a:p>
            <a:pPr marL="285750" lvl="0" indent="-285750" defTabSz="457200">
              <a:spcBef>
                <a:spcPct val="20000"/>
              </a:spcBef>
              <a:spcAft>
                <a:spcPts val="600"/>
              </a:spcAft>
              <a:buClr>
                <a:srgbClr val="83992A"/>
              </a:buClr>
              <a:buSzPct val="115000"/>
              <a:buFont typeface="Arial"/>
              <a:buChar char="•"/>
            </a:pPr>
            <a:r>
              <a:rPr lang="en-US" sz="2400" dirty="0">
                <a:solidFill>
                  <a:prstClr val="black">
                    <a:lumMod val="85000"/>
                    <a:lumOff val="15000"/>
                  </a:prstClr>
                </a:solidFill>
              </a:rPr>
              <a:t>About $50 billion is spent annually on healthcare related to Non-fatal falls and  $754 Million is spent related to fatal falls, with ¾ paid by Medicare and Medicaid.</a:t>
            </a:r>
          </a:p>
          <a:p>
            <a:pPr marL="285750" lvl="0" indent="-285750" defTabSz="457200">
              <a:spcBef>
                <a:spcPct val="20000"/>
              </a:spcBef>
              <a:spcAft>
                <a:spcPts val="600"/>
              </a:spcAft>
              <a:buClr>
                <a:srgbClr val="83992A"/>
              </a:buClr>
              <a:buSzPct val="115000"/>
              <a:buFont typeface="Arial"/>
              <a:buChar char="•"/>
            </a:pPr>
            <a:r>
              <a:rPr lang="en-US" sz="2400" dirty="0">
                <a:solidFill>
                  <a:prstClr val="black">
                    <a:lumMod val="85000"/>
                    <a:lumOff val="15000"/>
                  </a:prstClr>
                </a:solidFill>
              </a:rPr>
              <a:t>Admission to a long term care facility is often a result of a fall.</a:t>
            </a:r>
          </a:p>
          <a:p>
            <a:pPr marL="285750" lvl="0" indent="-285750" defTabSz="457200">
              <a:spcBef>
                <a:spcPct val="20000"/>
              </a:spcBef>
              <a:spcAft>
                <a:spcPts val="600"/>
              </a:spcAft>
              <a:buClr>
                <a:srgbClr val="83992A"/>
              </a:buClr>
              <a:buSzPct val="115000"/>
              <a:buFont typeface="Arial"/>
              <a:buChar char="•"/>
            </a:pPr>
            <a:r>
              <a:rPr lang="en-US" sz="2400" dirty="0">
                <a:solidFill>
                  <a:prstClr val="black">
                    <a:lumMod val="85000"/>
                    <a:lumOff val="15000"/>
                  </a:prstClr>
                </a:solidFill>
              </a:rPr>
              <a:t>Many people who fall, even if they are not injured, develop a fear of falling.  </a:t>
            </a:r>
          </a:p>
        </p:txBody>
      </p:sp>
    </p:spTree>
    <p:extLst>
      <p:ext uri="{BB962C8B-B14F-4D97-AF65-F5344CB8AC3E}">
        <p14:creationId xmlns:p14="http://schemas.microsoft.com/office/powerpoint/2010/main" val="30899640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Fall Risk Factors</a:t>
            </a:r>
          </a:p>
        </p:txBody>
      </p:sp>
      <p:sp>
        <p:nvSpPr>
          <p:cNvPr id="3" name="Content Placeholder 2"/>
          <p:cNvSpPr>
            <a:spLocks noGrp="1"/>
          </p:cNvSpPr>
          <p:nvPr>
            <p:ph idx="1"/>
          </p:nvPr>
        </p:nvSpPr>
        <p:spPr>
          <a:xfrm>
            <a:off x="1295401" y="2556931"/>
            <a:ext cx="9601196" cy="3540633"/>
          </a:xfrm>
        </p:spPr>
        <p:txBody>
          <a:bodyPr>
            <a:normAutofit/>
          </a:bodyPr>
          <a:lstStyle/>
          <a:p>
            <a:r>
              <a:rPr lang="en-US" sz="2800" dirty="0"/>
              <a:t>Multiple risk factors—some are modifiable</a:t>
            </a:r>
          </a:p>
          <a:p>
            <a:r>
              <a:rPr lang="en-US" sz="2800" dirty="0"/>
              <a:t>Lower body weakness</a:t>
            </a:r>
          </a:p>
          <a:p>
            <a:r>
              <a:rPr lang="en-US" sz="2800" dirty="0"/>
              <a:t>Difficulties with gait and balance</a:t>
            </a:r>
          </a:p>
          <a:p>
            <a:r>
              <a:rPr lang="en-US" sz="2800" dirty="0"/>
              <a:t>Use of psychoactive &amp; OTC medications</a:t>
            </a:r>
          </a:p>
          <a:p>
            <a:r>
              <a:rPr lang="en-US" sz="2800" dirty="0"/>
              <a:t>Postural dizziness</a:t>
            </a:r>
          </a:p>
          <a:p>
            <a:r>
              <a:rPr lang="en-US" sz="2800" dirty="0"/>
              <a:t>Problems with feet and/or shoes.</a:t>
            </a:r>
          </a:p>
        </p:txBody>
      </p:sp>
      <p:pic>
        <p:nvPicPr>
          <p:cNvPr id="10" name="Picture 9">
            <a:extLst>
              <a:ext uri="{FF2B5EF4-FFF2-40B4-BE49-F238E27FC236}">
                <a16:creationId xmlns:a16="http://schemas.microsoft.com/office/drawing/2014/main" id="{D4BE442C-B04D-4340-BA8C-96C82DC57F68}"/>
              </a:ext>
            </a:extLst>
          </p:cNvPr>
          <p:cNvPicPr>
            <a:picLocks noChangeAspect="1"/>
          </p:cNvPicPr>
          <p:nvPr/>
        </p:nvPicPr>
        <p:blipFill>
          <a:blip r:embed="rId3"/>
          <a:stretch>
            <a:fillRect/>
          </a:stretch>
        </p:blipFill>
        <p:spPr>
          <a:xfrm>
            <a:off x="7992176" y="2636559"/>
            <a:ext cx="3095625" cy="3381375"/>
          </a:xfrm>
          <a:prstGeom prst="rect">
            <a:avLst/>
          </a:prstGeom>
        </p:spPr>
      </p:pic>
    </p:spTree>
    <p:extLst>
      <p:ext uri="{BB962C8B-B14F-4D97-AF65-F5344CB8AC3E}">
        <p14:creationId xmlns:p14="http://schemas.microsoft.com/office/powerpoint/2010/main" val="24963882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The Good News!</a:t>
            </a:r>
          </a:p>
        </p:txBody>
      </p:sp>
      <p:sp>
        <p:nvSpPr>
          <p:cNvPr id="3" name="Content Placeholder 2"/>
          <p:cNvSpPr>
            <a:spLocks noGrp="1"/>
          </p:cNvSpPr>
          <p:nvPr>
            <p:ph idx="1"/>
          </p:nvPr>
        </p:nvSpPr>
        <p:spPr/>
        <p:txBody>
          <a:bodyPr>
            <a:normAutofit/>
          </a:bodyPr>
          <a:lstStyle/>
          <a:p>
            <a:pPr marL="0" indent="0">
              <a:buNone/>
            </a:pPr>
            <a:r>
              <a:rPr lang="en-US" sz="2800" b="1" dirty="0"/>
              <a:t>The good news is that falls are </a:t>
            </a:r>
            <a:r>
              <a:rPr lang="en-US" sz="2800" b="1" u="sng" dirty="0"/>
              <a:t>not</a:t>
            </a:r>
            <a:r>
              <a:rPr lang="en-US" sz="2800" b="1" dirty="0"/>
              <a:t> an inevitable part of aging. They can be prevented by making lifestyle changes and understanding common issues that put anyone at</a:t>
            </a:r>
            <a:r>
              <a:rPr lang="en-US" sz="2800" dirty="0"/>
              <a:t> </a:t>
            </a:r>
            <a:r>
              <a:rPr lang="en-US" sz="2800" b="1" dirty="0"/>
              <a:t>risk for falls.</a:t>
            </a:r>
          </a:p>
          <a:p>
            <a:pPr marL="0" indent="0" algn="ctr">
              <a:buNone/>
            </a:pPr>
            <a:r>
              <a:rPr lang="en-US" sz="2800" b="1" dirty="0"/>
              <a:t>Modify the risk.</a:t>
            </a:r>
          </a:p>
          <a:p>
            <a:pPr marL="0" indent="0" algn="ctr">
              <a:buNone/>
            </a:pPr>
            <a:r>
              <a:rPr lang="en-US" sz="2800" b="1" dirty="0"/>
              <a:t>Reduce the number of falls.</a:t>
            </a:r>
          </a:p>
        </p:txBody>
      </p:sp>
    </p:spTree>
    <p:extLst>
      <p:ext uri="{BB962C8B-B14F-4D97-AF65-F5344CB8AC3E}">
        <p14:creationId xmlns:p14="http://schemas.microsoft.com/office/powerpoint/2010/main" val="718163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229843"/>
          </a:xfrm>
        </p:spPr>
        <p:txBody>
          <a:bodyPr>
            <a:noAutofit/>
          </a:bodyPr>
          <a:lstStyle/>
          <a:p>
            <a:r>
              <a:rPr lang="en-US" sz="4000" b="1" dirty="0"/>
              <a:t>The Importance of </a:t>
            </a:r>
            <a:br>
              <a:rPr lang="en-US" sz="4000" b="1" dirty="0"/>
            </a:br>
            <a:r>
              <a:rPr lang="en-US" sz="4000" b="1" dirty="0"/>
              <a:t>Multifactorial Interventions</a:t>
            </a:r>
          </a:p>
        </p:txBody>
      </p:sp>
      <p:sp>
        <p:nvSpPr>
          <p:cNvPr id="3" name="Content Placeholder 2"/>
          <p:cNvSpPr>
            <a:spLocks noGrp="1"/>
          </p:cNvSpPr>
          <p:nvPr>
            <p:ph idx="1"/>
          </p:nvPr>
        </p:nvSpPr>
        <p:spPr>
          <a:xfrm>
            <a:off x="1295401" y="2371748"/>
            <a:ext cx="9601196" cy="3872833"/>
          </a:xfrm>
        </p:spPr>
        <p:txBody>
          <a:bodyPr>
            <a:noAutofit/>
          </a:bodyPr>
          <a:lstStyle/>
          <a:p>
            <a:r>
              <a:rPr lang="en-US" sz="2800" dirty="0"/>
              <a:t>History, Physical Exam,  Functional Assessment</a:t>
            </a:r>
          </a:p>
          <a:p>
            <a:r>
              <a:rPr lang="en-US" sz="2800" dirty="0"/>
              <a:t>Exercise Component: </a:t>
            </a:r>
            <a:br>
              <a:rPr lang="en-US" sz="2800" dirty="0"/>
            </a:br>
            <a:r>
              <a:rPr lang="en-US" sz="2800" dirty="0">
                <a:solidFill>
                  <a:schemeClr val="accent2"/>
                </a:solidFill>
              </a:rPr>
              <a:t>Matter of Balance - Stay Strong - Tai Chi</a:t>
            </a:r>
          </a:p>
          <a:p>
            <a:r>
              <a:rPr lang="en-US" sz="2800" dirty="0"/>
              <a:t>Environmental Adaptation  </a:t>
            </a:r>
          </a:p>
          <a:p>
            <a:r>
              <a:rPr lang="en-US" sz="2800" dirty="0"/>
              <a:t>Medication review</a:t>
            </a:r>
          </a:p>
          <a:p>
            <a:r>
              <a:rPr lang="en-US" sz="2800" dirty="0"/>
              <a:t>Vitamin D (800 IU)</a:t>
            </a:r>
          </a:p>
          <a:p>
            <a:r>
              <a:rPr lang="en-US" sz="2800" dirty="0"/>
              <a:t>Vision check</a:t>
            </a:r>
          </a:p>
        </p:txBody>
      </p:sp>
      <p:pic>
        <p:nvPicPr>
          <p:cNvPr id="8" name="Picture 7">
            <a:extLst>
              <a:ext uri="{FF2B5EF4-FFF2-40B4-BE49-F238E27FC236}">
                <a16:creationId xmlns:a16="http://schemas.microsoft.com/office/drawing/2014/main" id="{07E2C697-3DF9-4C31-BE99-9584674DBB36}"/>
              </a:ext>
            </a:extLst>
          </p:cNvPr>
          <p:cNvPicPr>
            <a:picLocks noChangeAspect="1"/>
          </p:cNvPicPr>
          <p:nvPr/>
        </p:nvPicPr>
        <p:blipFill>
          <a:blip r:embed="rId3"/>
          <a:stretch>
            <a:fillRect/>
          </a:stretch>
        </p:blipFill>
        <p:spPr>
          <a:xfrm>
            <a:off x="8644271" y="2608445"/>
            <a:ext cx="2252326" cy="3399441"/>
          </a:xfrm>
          <a:prstGeom prst="rect">
            <a:avLst/>
          </a:prstGeom>
        </p:spPr>
      </p:pic>
    </p:spTree>
    <p:extLst>
      <p:ext uri="{BB962C8B-B14F-4D97-AF65-F5344CB8AC3E}">
        <p14:creationId xmlns:p14="http://schemas.microsoft.com/office/powerpoint/2010/main" val="184637936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A Matter of Balance</a:t>
            </a:r>
            <a:br>
              <a:rPr lang="en-US" sz="4000" b="1" dirty="0"/>
            </a:br>
            <a:r>
              <a:rPr lang="en-US" sz="3200" b="1" dirty="0"/>
              <a:t>developed by Boston University</a:t>
            </a:r>
            <a:endParaRPr lang="en-US" sz="4000" b="1" dirty="0"/>
          </a:p>
        </p:txBody>
      </p:sp>
      <p:sp>
        <p:nvSpPr>
          <p:cNvPr id="3" name="Content Placeholder 2"/>
          <p:cNvSpPr>
            <a:spLocks noGrp="1"/>
          </p:cNvSpPr>
          <p:nvPr>
            <p:ph idx="1"/>
          </p:nvPr>
        </p:nvSpPr>
        <p:spPr>
          <a:xfrm>
            <a:off x="1295401" y="2556931"/>
            <a:ext cx="9601196" cy="3673387"/>
          </a:xfrm>
        </p:spPr>
        <p:txBody>
          <a:bodyPr>
            <a:normAutofit/>
          </a:bodyPr>
          <a:lstStyle/>
          <a:p>
            <a:pPr marL="0" indent="0">
              <a:buNone/>
            </a:pPr>
            <a:r>
              <a:rPr lang="en-US" sz="2800" dirty="0"/>
              <a:t>The MOB course is an 8 session (2 hours each) workshop that helps participants learn how to:</a:t>
            </a:r>
          </a:p>
          <a:p>
            <a:pPr>
              <a:buFont typeface="Wingdings" panose="05000000000000000000" pitchFamily="2" charset="2"/>
              <a:buChar char="q"/>
            </a:pPr>
            <a:r>
              <a:rPr lang="en-US" sz="2800" dirty="0"/>
              <a:t>View falls and the fear of falling as controllable;</a:t>
            </a:r>
          </a:p>
          <a:p>
            <a:pPr>
              <a:buFont typeface="Wingdings" panose="05000000000000000000" pitchFamily="2" charset="2"/>
              <a:buChar char="q"/>
            </a:pPr>
            <a:r>
              <a:rPr lang="en-US" sz="2800" dirty="0"/>
              <a:t>Set realistic goals for increasing activity;</a:t>
            </a:r>
          </a:p>
          <a:p>
            <a:pPr>
              <a:buFont typeface="Wingdings" panose="05000000000000000000" pitchFamily="2" charset="2"/>
              <a:buChar char="q"/>
            </a:pPr>
            <a:r>
              <a:rPr lang="en-US" sz="2800" dirty="0"/>
              <a:t>Change their environment to reduce fall risk factors;</a:t>
            </a:r>
          </a:p>
          <a:p>
            <a:pPr>
              <a:buFont typeface="Wingdings" panose="05000000000000000000" pitchFamily="2" charset="2"/>
              <a:buChar char="q"/>
            </a:pPr>
            <a:r>
              <a:rPr lang="en-US" sz="2800" dirty="0"/>
              <a:t>Promote exercise to increase strength and balance.</a:t>
            </a:r>
          </a:p>
        </p:txBody>
      </p:sp>
      <p:pic>
        <p:nvPicPr>
          <p:cNvPr id="6" name="Picture 5">
            <a:extLst>
              <a:ext uri="{FF2B5EF4-FFF2-40B4-BE49-F238E27FC236}">
                <a16:creationId xmlns:a16="http://schemas.microsoft.com/office/drawing/2014/main" id="{352DC20C-A4F0-4C8C-A8F7-3C66ED4D9B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4970" y="3692648"/>
            <a:ext cx="2344944" cy="1758708"/>
          </a:xfrm>
          <a:prstGeom prst="rect">
            <a:avLst/>
          </a:prstGeom>
        </p:spPr>
      </p:pic>
    </p:spTree>
    <p:extLst>
      <p:ext uri="{BB962C8B-B14F-4D97-AF65-F5344CB8AC3E}">
        <p14:creationId xmlns:p14="http://schemas.microsoft.com/office/powerpoint/2010/main" val="97311888"/>
      </p:ext>
    </p:extLst>
  </p:cSld>
  <p:clrMapOvr>
    <a:masterClrMapping/>
  </p:clrMapOvr>
  <p:transition spd="slow">
    <p:randomBar dir="vert"/>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1802</TotalTime>
  <Words>1230</Words>
  <Application>Microsoft Office PowerPoint</Application>
  <PresentationFormat>Widescreen</PresentationFormat>
  <Paragraphs>117</Paragraphs>
  <Slides>19</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Gabriola</vt:lpstr>
      <vt:lpstr>Garamond</vt:lpstr>
      <vt:lpstr>Wingdings</vt:lpstr>
      <vt:lpstr>Organic</vt:lpstr>
      <vt:lpstr>Falls Prevention Collaboration Power Point Template</vt:lpstr>
      <vt:lpstr>Establish Your Partnership</vt:lpstr>
      <vt:lpstr>PowerPoint Presentation</vt:lpstr>
      <vt:lpstr>The Facts about Falls According to the Centers for Disease Control (CDC) and Missouri Department of Health &amp; Senior Services: </vt:lpstr>
      <vt:lpstr>PowerPoint Presentation</vt:lpstr>
      <vt:lpstr>Fall Risk Factors</vt:lpstr>
      <vt:lpstr>The Good News!</vt:lpstr>
      <vt:lpstr>The Importance of  Multifactorial Interventions</vt:lpstr>
      <vt:lpstr>A Matter of Balance developed by Boston University</vt:lpstr>
      <vt:lpstr>Stay Strong (Stay Healthy)</vt:lpstr>
      <vt:lpstr>Tai Chi</vt:lpstr>
      <vt:lpstr>Vitamin D and Exercise https://www.aafp.org/pubs/afp/issues/2012/1215/od3.html </vt:lpstr>
      <vt:lpstr>Environmental Adaptation –  Make your home safer</vt:lpstr>
      <vt:lpstr>PowerPoint Presentation</vt:lpstr>
      <vt:lpstr>Modular Ramp &amp; Steel Ramp Designs</vt:lpstr>
      <vt:lpstr>PowerPoint Presentation</vt:lpstr>
      <vt:lpstr>PowerPoint Presentation</vt:lpstr>
      <vt:lpstr>Falls Prevention Resources</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Falls Prevention Coalition  of Clay and Platte Counties</dc:title>
  <dc:creator>na</dc:creator>
  <cp:lastModifiedBy>Vicki Hon</cp:lastModifiedBy>
  <cp:revision>210</cp:revision>
  <cp:lastPrinted>2014-10-30T20:47:01Z</cp:lastPrinted>
  <dcterms:created xsi:type="dcterms:W3CDTF">2014-08-13T15:29:48Z</dcterms:created>
  <dcterms:modified xsi:type="dcterms:W3CDTF">2022-11-14T20:30:46Z</dcterms:modified>
</cp:coreProperties>
</file>