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1741" r:id="rId2"/>
    <p:sldId id="1729" r:id="rId3"/>
    <p:sldId id="1730" r:id="rId4"/>
    <p:sldId id="1731" r:id="rId5"/>
    <p:sldId id="1732" r:id="rId6"/>
    <p:sldId id="1733" r:id="rId7"/>
    <p:sldId id="1734" r:id="rId8"/>
    <p:sldId id="1735" r:id="rId9"/>
    <p:sldId id="1736" r:id="rId10"/>
    <p:sldId id="1737" r:id="rId11"/>
    <p:sldId id="1738" r:id="rId12"/>
    <p:sldId id="1739" r:id="rId13"/>
    <p:sldId id="17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s" id="{6A6227A6-B9C1-4817-B3BC-ECDC21138B8D}">
          <p14:sldIdLst>
            <p14:sldId id="1741"/>
            <p14:sldId id="1729"/>
            <p14:sldId id="1730"/>
            <p14:sldId id="1731"/>
            <p14:sldId id="1732"/>
            <p14:sldId id="1733"/>
            <p14:sldId id="1734"/>
            <p14:sldId id="1735"/>
            <p14:sldId id="1736"/>
            <p14:sldId id="1737"/>
            <p14:sldId id="1738"/>
            <p14:sldId id="1739"/>
            <p14:sldId id="1740"/>
          </p14:sldIdLst>
        </p14:section>
      </p14:sectionLst>
    </p:ex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2092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1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900"/>
    <a:srgbClr val="E6E6E6"/>
    <a:srgbClr val="FB8C00"/>
    <a:srgbClr val="F57C00"/>
    <a:srgbClr val="FF9800"/>
    <a:srgbClr val="FFE1C9"/>
    <a:srgbClr val="EDEDED"/>
    <a:srgbClr val="FF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0224" autoAdjust="0"/>
  </p:normalViewPr>
  <p:slideViewPr>
    <p:cSldViewPr snapToGrid="0" showGuides="1">
      <p:cViewPr varScale="1">
        <p:scale>
          <a:sx n="62" d="100"/>
          <a:sy n="62" d="100"/>
        </p:scale>
        <p:origin x="696" y="56"/>
      </p:cViewPr>
      <p:guideLst>
        <p:guide pos="2026"/>
        <p:guide pos="5654"/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629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7012"/>
    </p:cViewPr>
  </p:sorterViewPr>
  <p:notesViewPr>
    <p:cSldViewPr snapToGrid="0" showGuides="1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20/9/2022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C401D-E649-4CC3-8CC0-93D5DDAEE9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895-2C95-4C4B-AB00-58F576179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20/9/2022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Three key</a:t>
            </a:r>
            <a:r>
              <a:rPr lang="en-US" sz="2400" baseline="0" dirty="0" smtClean="0"/>
              <a:t> components: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1.</a:t>
            </a:r>
            <a:r>
              <a:rPr lang="en-US" sz="2400" baseline="0" dirty="0" smtClean="0"/>
              <a:t> </a:t>
            </a:r>
            <a:r>
              <a:rPr lang="en-US" sz="2400" dirty="0" smtClean="0"/>
              <a:t>Ensure all school staff are trained every two years on the care of students with epilepsy and seizure disorders</a:t>
            </a:r>
          </a:p>
          <a:p>
            <a:pPr lvl="1"/>
            <a:r>
              <a:rPr lang="en-US" sz="2400" dirty="0" smtClean="0"/>
              <a:t>2. Coordinate care for students with seizure disorder</a:t>
            </a:r>
          </a:p>
          <a:p>
            <a:pPr lvl="1"/>
            <a:r>
              <a:rPr lang="en-US" sz="2400" dirty="0" smtClean="0"/>
              <a:t>3. Develop an individualized emergency health care plan and an individualized health care plan for students identified for seizure disorder care while in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EEBB-CD64-4724-A8CC-76E77664E5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 IEHCP is defined in Will’s Law as a document developed by school nurse in consultation with parent and other appropriate medical professionals.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parent, school nurse and a school administrator sign this form. In the absence of a school nurse, the administrator signs.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SN CHAT is a suggested guide school nurses can use when having discussions with student’s families in person or by phone to gather information about this child’s unique response to a chronic health condition.  The school nurse uses this structured interview format to develop plans based on the information gained from these conversations (chats).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format for the IEHP is included in the School Nurse Chronic Health Assessment Tool (SN CHAT)</a:t>
            </a:r>
            <a:r>
              <a:rPr lang="en-US" baseline="0" dirty="0" smtClean="0"/>
              <a:t> is on the next two slides (split in two to make it easier to read)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EEBB-CD64-4724-A8CC-76E77664E5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9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AEEBB-CD64-4724-A8CC-76E77664E5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5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626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896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37271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8087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4591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753578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831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01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9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41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02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487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36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2010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10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54331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553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0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227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46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8623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399211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7493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850845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86629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5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944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19783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17926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7553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53375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9422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2550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9346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7804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92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949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76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70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2604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0756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2286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32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435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6995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241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3028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2307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1748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423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7737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32586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933236" cy="387221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719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88029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70166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622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70850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66922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83706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67510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5033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81073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27688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4" r:id="rId2"/>
    <p:sldLayoutId id="2147483763" r:id="rId3"/>
    <p:sldLayoutId id="2147483660" r:id="rId4"/>
    <p:sldLayoutId id="2147483662" r:id="rId5"/>
    <p:sldLayoutId id="2147483668" r:id="rId6"/>
    <p:sldLayoutId id="2147483672" r:id="rId7"/>
    <p:sldLayoutId id="2147483669" r:id="rId8"/>
    <p:sldLayoutId id="2147483670" r:id="rId9"/>
    <p:sldLayoutId id="2147483675" r:id="rId10"/>
    <p:sldLayoutId id="2147483676" r:id="rId11"/>
    <p:sldLayoutId id="2147483780" r:id="rId12"/>
    <p:sldLayoutId id="2147483781" r:id="rId13"/>
    <p:sldLayoutId id="2147483677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815" r:id="rId28"/>
    <p:sldLayoutId id="2147483816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9" r:id="rId36"/>
    <p:sldLayoutId id="2147483791" r:id="rId37"/>
    <p:sldLayoutId id="2147483792" r:id="rId38"/>
    <p:sldLayoutId id="2147483793" r:id="rId39"/>
    <p:sldLayoutId id="2147483794" r:id="rId40"/>
    <p:sldLayoutId id="2147483788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65" r:id="rId52"/>
    <p:sldLayoutId id="2147483766" r:id="rId53"/>
    <p:sldLayoutId id="2147483767" r:id="rId54"/>
    <p:sldLayoutId id="2147483768" r:id="rId55"/>
    <p:sldLayoutId id="2147483715" r:id="rId56"/>
    <p:sldLayoutId id="2147483716" r:id="rId57"/>
    <p:sldLayoutId id="2147483817" r:id="rId58"/>
    <p:sldLayoutId id="2147483818" r:id="rId59"/>
    <p:sldLayoutId id="2147483819" r:id="rId60"/>
    <p:sldLayoutId id="2147483820" r:id="rId61"/>
    <p:sldLayoutId id="2147483821" r:id="rId62"/>
    <p:sldLayoutId id="2147483822" r:id="rId63"/>
    <p:sldLayoutId id="2147483823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44" r:id="rId72"/>
    <p:sldLayoutId id="2147483745" r:id="rId73"/>
    <p:sldLayoutId id="2147483746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24" r:id="rId82"/>
    <p:sldLayoutId id="2147483743" r:id="rId83"/>
    <p:sldLayoutId id="2147483825" r:id="rId84"/>
    <p:sldLayoutId id="2147483824" r:id="rId85"/>
    <p:sldLayoutId id="2147483723" r:id="rId86"/>
    <p:sldLayoutId id="2147483770" r:id="rId87"/>
    <p:sldLayoutId id="2147483771" r:id="rId88"/>
    <p:sldLayoutId id="2147483747" r:id="rId89"/>
    <p:sldLayoutId id="2147483748" r:id="rId90"/>
    <p:sldLayoutId id="2147483749" r:id="rId91"/>
    <p:sldLayoutId id="2147483769" r:id="rId92"/>
    <p:sldLayoutId id="2147483802" r:id="rId93"/>
    <p:sldLayoutId id="2147483811" r:id="rId94"/>
    <p:sldLayoutId id="2147483805" r:id="rId95"/>
    <p:sldLayoutId id="2147483827" r:id="rId96"/>
    <p:sldLayoutId id="2147483790" r:id="rId97"/>
    <p:sldLayoutId id="2147483806" r:id="rId98"/>
    <p:sldLayoutId id="2147483808" r:id="rId99"/>
    <p:sldLayoutId id="2147483809" r:id="rId100"/>
    <p:sldLayoutId id="2147483810" r:id="rId101"/>
    <p:sldLayoutId id="2147483968" r:id="rId102"/>
    <p:sldLayoutId id="2147484055" r:id="rId103"/>
    <p:sldLayoutId id="2147484056" r:id="rId104"/>
    <p:sldLayoutId id="2147484057" r:id="rId105"/>
    <p:sldLayoutId id="2147484060" r:id="rId106"/>
    <p:sldLayoutId id="2147484061" r:id="rId107"/>
    <p:sldLayoutId id="2147484062" r:id="rId10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healthandwellness/seizureactionplanandmedicationorders-wordmay20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jorie.Cole@health.mo.gov" TargetMode="External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9E730-F964-4C4B-A1EF-AD7B3E38A3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796EE-A06B-460B-AA0C-C8B6C686AB27}"/>
              </a:ext>
            </a:extLst>
          </p:cNvPr>
          <p:cNvSpPr/>
          <p:nvPr/>
        </p:nvSpPr>
        <p:spPr>
          <a:xfrm>
            <a:off x="609601" y="899886"/>
            <a:ext cx="10972798" cy="539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D7909-738A-44C9-BC28-8609EFD38B0A}"/>
              </a:ext>
            </a:extLst>
          </p:cNvPr>
          <p:cNvSpPr txBox="1"/>
          <p:nvPr/>
        </p:nvSpPr>
        <p:spPr>
          <a:xfrm>
            <a:off x="4574803" y="3743080"/>
            <a:ext cx="3009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Will’s Law</a:t>
            </a:r>
            <a:endParaRPr lang="en-MY" sz="40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FB821F-F3CC-4636-8DAC-DC7A3795EFA2}"/>
              </a:ext>
            </a:extLst>
          </p:cNvPr>
          <p:cNvCxnSpPr>
            <a:cxnSpLocks/>
          </p:cNvCxnSpPr>
          <p:nvPr/>
        </p:nvCxnSpPr>
        <p:spPr>
          <a:xfrm>
            <a:off x="2460171" y="4983350"/>
            <a:ext cx="723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259AB7-BDCA-4A6C-A18A-B9F81CDC0816}"/>
              </a:ext>
            </a:extLst>
          </p:cNvPr>
          <p:cNvSpPr txBox="1"/>
          <p:nvPr/>
        </p:nvSpPr>
        <p:spPr>
          <a:xfrm>
            <a:off x="3900860" y="5185234"/>
            <a:ext cx="5188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Marjorie </a:t>
            </a:r>
            <a:r>
              <a:rPr lang="en-US" dirty="0" smtClean="0">
                <a:solidFill>
                  <a:srgbClr val="FFFFFF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Cole</a:t>
            </a:r>
            <a:br>
              <a:rPr lang="en-US" dirty="0" smtClean="0">
                <a:solidFill>
                  <a:srgbClr val="FFFFFF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State </a:t>
            </a: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School Nurse </a:t>
            </a:r>
            <a:r>
              <a:rPr lang="en-US" dirty="0" smtClean="0">
                <a:solidFill>
                  <a:srgbClr val="FFFFFF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Consultant, CHW/School </a:t>
            </a:r>
            <a:r>
              <a:rPr lang="en-US" dirty="0">
                <a:solidFill>
                  <a:srgbClr val="FFFFFF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Health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52" y="-111754"/>
            <a:ext cx="6342296" cy="35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23" t="11250" r="35755" b="16806"/>
          <a:stretch/>
        </p:blipFill>
        <p:spPr>
          <a:xfrm>
            <a:off x="6922029" y="396875"/>
            <a:ext cx="4479103" cy="605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4810" y="1674644"/>
            <a:ext cx="500694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Seizure Emergency Care Plan and Medication Orders for School and Childcare Settings</a:t>
            </a:r>
          </a:p>
          <a:p>
            <a:pPr algn="ctr"/>
            <a:endParaRPr lang="en-US" sz="3400" dirty="0" smtClean="0"/>
          </a:p>
          <a:p>
            <a:pPr algn="ctr"/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www.cde.state.co.us/healthandwellness/seizureactionplanandmedicationorders-wordmay2019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3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88" t="11772" r="35412" b="22966"/>
          <a:stretch/>
        </p:blipFill>
        <p:spPr>
          <a:xfrm>
            <a:off x="922298" y="366827"/>
            <a:ext cx="5049011" cy="6178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545" t="22592" r="36061" b="11010"/>
          <a:stretch/>
        </p:blipFill>
        <p:spPr>
          <a:xfrm>
            <a:off x="6137562" y="403281"/>
            <a:ext cx="4805013" cy="61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8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66" t="13889" r="35834" b="15833"/>
          <a:stretch/>
        </p:blipFill>
        <p:spPr>
          <a:xfrm>
            <a:off x="1332050" y="478412"/>
            <a:ext cx="4586457" cy="6043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245" t="21182" r="35911" b="9167"/>
          <a:stretch/>
        </p:blipFill>
        <p:spPr>
          <a:xfrm>
            <a:off x="6131552" y="478412"/>
            <a:ext cx="4592690" cy="602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2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84E0C9-D634-43BD-BD89-46283C9A111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4496" y="2004172"/>
            <a:ext cx="7709338" cy="3448050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cap="none" dirty="0">
                <a:latin typeface="Calibri" panose="020F0502020204030204" pitchFamily="34" charset="0"/>
                <a:cs typeface="Calibri" panose="020F0502020204030204" pitchFamily="34" charset="0"/>
              </a:rPr>
              <a:t>Marjorie </a:t>
            </a:r>
            <a:r>
              <a:rPr lang="en-US" sz="43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Cole,</a:t>
            </a:r>
            <a:r>
              <a:rPr lang="en-US" sz="4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00" cap="none" dirty="0">
                <a:latin typeface="Calibri" panose="020F0502020204030204" pitchFamily="34" charset="0"/>
                <a:cs typeface="Calibri" panose="020F0502020204030204" pitchFamily="34" charset="0"/>
              </a:rPr>
              <a:t>MSN, RN, FASHA</a:t>
            </a:r>
          </a:p>
          <a:p>
            <a:pPr marL="0" indent="0">
              <a:buNone/>
            </a:pPr>
            <a:r>
              <a:rPr lang="en-US" sz="4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School Nurse Consultant          </a:t>
            </a:r>
          </a:p>
          <a:p>
            <a:pPr marL="0" indent="0">
              <a:buNone/>
            </a:pPr>
            <a:r>
              <a:rPr lang="en-US" sz="4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Missouri Department of Health and Senior Services </a:t>
            </a:r>
          </a:p>
          <a:p>
            <a:pPr marL="0" indent="0">
              <a:buNone/>
            </a:pPr>
            <a:r>
              <a:rPr lang="en-US" sz="4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Bureau of Community Health and Wellness</a:t>
            </a:r>
          </a:p>
          <a:p>
            <a:pPr marL="0" indent="0">
              <a:buNone/>
            </a:pPr>
            <a:r>
              <a:rPr lang="en-US" sz="4000" cap="none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Marjorie.Cole@health.mo.gov</a:t>
            </a:r>
            <a:r>
              <a:rPr lang="en-US" sz="4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3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FC62E-C83E-4A2E-8B9F-EDEC5087EDD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46291" y="1247088"/>
            <a:ext cx="5431809" cy="344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1" r="36813" b="42401"/>
          <a:stretch/>
        </p:blipFill>
        <p:spPr>
          <a:xfrm>
            <a:off x="10248996" y="4250889"/>
            <a:ext cx="1629104" cy="205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5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55" y="674914"/>
            <a:ext cx="11029616" cy="1013800"/>
          </a:xfrm>
        </p:spPr>
        <p:txBody>
          <a:bodyPr/>
          <a:lstStyle/>
          <a:p>
            <a:r>
              <a:rPr lang="en-US" dirty="0" smtClean="0"/>
              <a:t>Will’s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55" y="2230581"/>
            <a:ext cx="11264445" cy="4339551"/>
          </a:xfrm>
        </p:spPr>
        <p:txBody>
          <a:bodyPr anchor="t" anchorCtr="0">
            <a:normAutofit/>
          </a:bodyPr>
          <a:lstStyle/>
          <a:p>
            <a:r>
              <a:rPr lang="en-US" sz="2800" dirty="0" smtClean="0"/>
              <a:t>Governor Parson signed SB710 which included Will’s Law (</a:t>
            </a:r>
            <a:r>
              <a:rPr lang="en-US" sz="2800" dirty="0" smtClean="0">
                <a:cs typeface="Calibri" panose="020F0502020204030204" pitchFamily="34" charset="0"/>
              </a:rPr>
              <a:t>§</a:t>
            </a:r>
            <a:r>
              <a:rPr lang="en-US" sz="2800" dirty="0"/>
              <a:t>167.265, </a:t>
            </a:r>
            <a:r>
              <a:rPr lang="en-US" sz="2800" dirty="0" err="1"/>
              <a:t>RSMo</a:t>
            </a:r>
            <a:r>
              <a:rPr lang="en-US" sz="2800" dirty="0" smtClean="0"/>
              <a:t>.) to prioritize school safety for children diagnosed with seizure disorders, including epilepsy.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600" dirty="0" smtClean="0"/>
              <a:t>Three key components required by law for the school nurse or designee: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400" dirty="0" smtClean="0"/>
              <a:t>School staff training every two years.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oordinate care for students with seizure disorder.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evelop IEHCP and IHCP for students identified for seizure disorder.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02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Staff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70690"/>
            <a:ext cx="11029616" cy="45089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Requires school nurse or designee to ensure staff are trained every two years.</a:t>
            </a:r>
          </a:p>
          <a:p>
            <a:r>
              <a:rPr lang="en-US" sz="2800" dirty="0" smtClean="0"/>
              <a:t>Training required may be online or in-person.</a:t>
            </a:r>
          </a:p>
          <a:p>
            <a:r>
              <a:rPr lang="en-US" sz="2800" dirty="0" smtClean="0"/>
              <a:t>Training must be: </a:t>
            </a:r>
          </a:p>
          <a:p>
            <a:pPr lvl="1"/>
            <a:r>
              <a:rPr lang="en-US" sz="2600" dirty="0" smtClean="0"/>
              <a:t>Approved by the Department of Health and Senior Services.</a:t>
            </a:r>
          </a:p>
          <a:p>
            <a:pPr lvl="1"/>
            <a:r>
              <a:rPr lang="en-US" sz="2600" dirty="0" smtClean="0"/>
              <a:t>Provided by a reputable, local, Missouri-based health care or nonprofit organization, such as </a:t>
            </a:r>
            <a:r>
              <a:rPr lang="en-US" sz="2400" dirty="0" smtClean="0"/>
              <a:t>Epilepsy Foundation of Missouri and Kansas (www.EFMK.org).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383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52" y="732979"/>
            <a:ext cx="11460120" cy="1013800"/>
          </a:xfrm>
        </p:spPr>
        <p:txBody>
          <a:bodyPr/>
          <a:lstStyle/>
          <a:p>
            <a:r>
              <a:rPr lang="en-US" sz="3200" dirty="0" smtClean="0"/>
              <a:t>Requires school nurse OR designee to coordinate care of students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52" y="2228850"/>
            <a:ext cx="11475385" cy="4361135"/>
          </a:xfrm>
        </p:spPr>
        <p:txBody>
          <a:bodyPr anchor="t" anchorCtr="0">
            <a:noAutofit/>
          </a:bodyPr>
          <a:lstStyle/>
          <a:p>
            <a:r>
              <a:rPr lang="en-US" sz="3600" dirty="0" smtClean="0"/>
              <a:t>Communication is key.</a:t>
            </a:r>
          </a:p>
          <a:p>
            <a:pPr marL="0" indent="0">
              <a:buNone/>
            </a:pPr>
            <a:endParaRPr lang="en-US" sz="900" dirty="0" smtClean="0"/>
          </a:p>
          <a:p>
            <a:pPr lvl="1"/>
            <a:r>
              <a:rPr lang="en-US" sz="2800" dirty="0" smtClean="0"/>
              <a:t>Emphasis on proper release of information:</a:t>
            </a:r>
          </a:p>
          <a:p>
            <a:pPr lvl="2"/>
            <a:r>
              <a:rPr lang="en-US" sz="2400" dirty="0" smtClean="0"/>
              <a:t>Students’ health care provider(s).</a:t>
            </a:r>
          </a:p>
          <a:p>
            <a:pPr lvl="2"/>
            <a:r>
              <a:rPr lang="en-US" sz="2400" dirty="0" smtClean="0"/>
              <a:t>School administration.</a:t>
            </a:r>
            <a:endParaRPr lang="en-US" sz="2400" dirty="0"/>
          </a:p>
          <a:p>
            <a:pPr lvl="2"/>
            <a:r>
              <a:rPr lang="en-US" sz="2400" dirty="0" smtClean="0"/>
              <a:t>Parent.</a:t>
            </a:r>
          </a:p>
          <a:p>
            <a:pPr lvl="2"/>
            <a:r>
              <a:rPr lang="en-US" sz="2400" dirty="0" smtClean="0"/>
              <a:t>Student.</a:t>
            </a:r>
          </a:p>
          <a:p>
            <a:pPr marL="914400" lvl="2" indent="0">
              <a:buNone/>
            </a:pPr>
            <a:endParaRPr lang="en-US" sz="900" dirty="0" smtClean="0"/>
          </a:p>
          <a:p>
            <a:pPr lvl="1"/>
            <a:r>
              <a:rPr lang="en-US" sz="2800" dirty="0" smtClean="0"/>
              <a:t>HIPAA /FERPA.</a:t>
            </a:r>
          </a:p>
          <a:p>
            <a:pPr lvl="1"/>
            <a:r>
              <a:rPr lang="en-US" sz="2800" dirty="0"/>
              <a:t>https://www.cdc.gov/phlp/docs/hipaa-ferpa-infographic-508.pdf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184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88" t="16111" r="17708" b="18750"/>
          <a:stretch/>
        </p:blipFill>
        <p:spPr>
          <a:xfrm>
            <a:off x="507447" y="246579"/>
            <a:ext cx="11030712" cy="615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70" y="702156"/>
            <a:ext cx="11353897" cy="1013800"/>
          </a:xfrm>
        </p:spPr>
        <p:txBody>
          <a:bodyPr/>
          <a:lstStyle/>
          <a:p>
            <a:r>
              <a:rPr lang="en-US" sz="3100" dirty="0" smtClean="0"/>
              <a:t>School Nurse is required to Develop an Individualized Emergency Health Care Plan (IEHCP)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70" y="2128345"/>
            <a:ext cx="11196038" cy="4140156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3200" dirty="0" smtClean="0">
                <a:latin typeface="Gill Sans MT" panose="020B0502020104020203" pitchFamily="34" charset="0"/>
              </a:rPr>
              <a:t>Document </a:t>
            </a:r>
            <a:r>
              <a:rPr lang="en-US" sz="3200" dirty="0">
                <a:latin typeface="Gill Sans MT" panose="020B0502020104020203" pitchFamily="34" charset="0"/>
              </a:rPr>
              <a:t>developed </a:t>
            </a:r>
            <a:r>
              <a:rPr lang="en-US" sz="3200" dirty="0" smtClean="0">
                <a:latin typeface="Gill Sans MT" panose="020B0502020104020203" pitchFamily="34" charset="0"/>
              </a:rPr>
              <a:t>by the </a:t>
            </a:r>
            <a:r>
              <a:rPr lang="en-US" sz="3200" dirty="0">
                <a:latin typeface="Gill Sans MT" panose="020B0502020104020203" pitchFamily="34" charset="0"/>
              </a:rPr>
              <a:t>school </a:t>
            </a:r>
            <a:r>
              <a:rPr lang="en-US" sz="3200" dirty="0" smtClean="0">
                <a:latin typeface="Gill Sans MT" panose="020B0502020104020203" pitchFamily="34" charset="0"/>
              </a:rPr>
              <a:t>nurse, parent, </a:t>
            </a:r>
            <a:r>
              <a:rPr lang="en-US" sz="3200" dirty="0">
                <a:latin typeface="Gill Sans MT" panose="020B0502020104020203" pitchFamily="34" charset="0"/>
              </a:rPr>
              <a:t>and other appropriate medical </a:t>
            </a:r>
            <a:r>
              <a:rPr lang="en-US" sz="3200" dirty="0" smtClean="0">
                <a:latin typeface="Gill Sans MT" panose="020B0502020104020203" pitchFamily="34" charset="0"/>
              </a:rPr>
              <a:t>professionals.</a:t>
            </a:r>
          </a:p>
          <a:p>
            <a:pPr lvl="0"/>
            <a:r>
              <a:rPr lang="en-US" sz="3200" dirty="0" smtClean="0">
                <a:latin typeface="Gill Sans MT" panose="020B0502020104020203" pitchFamily="34" charset="0"/>
              </a:rPr>
              <a:t>Describes procedures </a:t>
            </a:r>
            <a:r>
              <a:rPr lang="en-US" sz="3200" dirty="0">
                <a:latin typeface="Gill Sans MT" panose="020B0502020104020203" pitchFamily="34" charset="0"/>
              </a:rPr>
              <a:t>and specific directions a person will take in an </a:t>
            </a:r>
            <a:r>
              <a:rPr lang="en-US" sz="3200" dirty="0" smtClean="0">
                <a:latin typeface="Gill Sans MT" panose="020B0502020104020203" pitchFamily="34" charset="0"/>
              </a:rPr>
              <a:t>emergency.</a:t>
            </a:r>
          </a:p>
          <a:p>
            <a:pPr marL="0" lvl="0" indent="0">
              <a:buNone/>
            </a:pPr>
            <a:endParaRPr lang="en-US" sz="900" dirty="0" smtClean="0">
              <a:latin typeface="Gill Sans MT" panose="020B0502020104020203" pitchFamily="34" charset="0"/>
            </a:endParaRP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SN CHAT is a suggested guide school nurses can use when having discussions with student’s families </a:t>
            </a:r>
            <a:r>
              <a:rPr lang="en-US" sz="2800" dirty="0" smtClean="0">
                <a:latin typeface="Gill Sans MT" panose="020B0502020104020203" pitchFamily="34" charset="0"/>
              </a:rPr>
              <a:t>about the child’s </a:t>
            </a:r>
            <a:r>
              <a:rPr lang="en-US" sz="2800" dirty="0">
                <a:latin typeface="Gill Sans MT" panose="020B0502020104020203" pitchFamily="34" charset="0"/>
              </a:rPr>
              <a:t>unique response to a chronic health </a:t>
            </a:r>
            <a:r>
              <a:rPr lang="en-US" sz="2800" dirty="0" smtClean="0">
                <a:latin typeface="Gill Sans MT" panose="020B0502020104020203" pitchFamily="34" charset="0"/>
              </a:rPr>
              <a:t>condition.</a:t>
            </a:r>
            <a:endParaRPr lang="en-US" sz="2800" dirty="0"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41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SN is required to develop an Individualized Health </a:t>
            </a:r>
            <a:r>
              <a:rPr lang="en-US" sz="3200" dirty="0"/>
              <a:t>C</a:t>
            </a:r>
            <a:r>
              <a:rPr lang="en-US" sz="3200" dirty="0" smtClean="0"/>
              <a:t>are </a:t>
            </a:r>
            <a:r>
              <a:rPr lang="en-US" sz="3200" dirty="0"/>
              <a:t>P</a:t>
            </a:r>
            <a:r>
              <a:rPr lang="en-US" sz="3200" dirty="0" smtClean="0"/>
              <a:t>lan (IHCP)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17" y="2002220"/>
            <a:ext cx="11009743" cy="4270261"/>
          </a:xfrm>
        </p:spPr>
        <p:txBody>
          <a:bodyPr anchor="t" anchorCtr="0">
            <a:normAutofit/>
          </a:bodyPr>
          <a:lstStyle/>
          <a:p>
            <a:r>
              <a:rPr lang="en-US" sz="2900" dirty="0" smtClean="0"/>
              <a:t>Document </a:t>
            </a:r>
            <a:r>
              <a:rPr lang="en-US" sz="2900" dirty="0"/>
              <a:t>developed by the school </a:t>
            </a:r>
            <a:r>
              <a:rPr lang="en-US" sz="2900" dirty="0" smtClean="0"/>
              <a:t>nurse, parent, and other appropriate </a:t>
            </a:r>
            <a:r>
              <a:rPr lang="en-US" sz="2900" dirty="0"/>
              <a:t>medical </a:t>
            </a:r>
            <a:r>
              <a:rPr lang="en-US" sz="2900" dirty="0" smtClean="0"/>
              <a:t>providers.</a:t>
            </a:r>
          </a:p>
          <a:p>
            <a:r>
              <a:rPr lang="en-US" sz="2900" dirty="0" smtClean="0"/>
              <a:t>Describes </a:t>
            </a:r>
            <a:r>
              <a:rPr lang="en-US" sz="2900" dirty="0"/>
              <a:t>the health services </a:t>
            </a:r>
            <a:r>
              <a:rPr lang="en-US" sz="2900" dirty="0" smtClean="0"/>
              <a:t>needed for the student.</a:t>
            </a:r>
          </a:p>
          <a:p>
            <a:r>
              <a:rPr lang="en-US" sz="2900" b="1" dirty="0" smtClean="0"/>
              <a:t>Shall be </a:t>
            </a:r>
            <a:r>
              <a:rPr lang="en-US" sz="2900" dirty="0" smtClean="0"/>
              <a:t>updated </a:t>
            </a:r>
            <a:r>
              <a:rPr lang="en-US" sz="2900" dirty="0"/>
              <a:t>by the school nurse before the beginning of each school </a:t>
            </a:r>
            <a:r>
              <a:rPr lang="en-US" sz="2900" dirty="0" smtClean="0"/>
              <a:t>year, and </a:t>
            </a:r>
            <a:r>
              <a:rPr lang="en-US" sz="2900" dirty="0"/>
              <a:t>a</a:t>
            </a:r>
            <a:r>
              <a:rPr lang="en-US" sz="2900" dirty="0" smtClean="0"/>
              <a:t>s necessary, </a:t>
            </a:r>
            <a:r>
              <a:rPr lang="en-US" sz="2900" dirty="0"/>
              <a:t>if there is a change </a:t>
            </a:r>
            <a:r>
              <a:rPr lang="en-US" sz="2900" dirty="0" smtClean="0"/>
              <a:t>in student’s </a:t>
            </a:r>
            <a:r>
              <a:rPr lang="en-US" sz="2900" dirty="0"/>
              <a:t>health </a:t>
            </a:r>
            <a:r>
              <a:rPr lang="en-US" sz="2900" dirty="0" smtClean="0"/>
              <a:t>status.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321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 IHCP services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2032214"/>
            <a:ext cx="11169373" cy="4487432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/>
              <a:t>Written </a:t>
            </a:r>
            <a:r>
              <a:rPr lang="en-US" sz="3000" dirty="0"/>
              <a:t>orders from the student’s physician or advanced practice nurse describing the epilepsy or seizure disorder </a:t>
            </a:r>
            <a:r>
              <a:rPr lang="en-US" sz="3000" dirty="0" smtClean="0"/>
              <a:t>care.</a:t>
            </a:r>
            <a:endParaRPr lang="en-US" sz="3000" dirty="0"/>
          </a:p>
          <a:p>
            <a:r>
              <a:rPr lang="en-US" sz="3000" dirty="0"/>
              <a:t>The symptoms for that particular student and recommended </a:t>
            </a:r>
            <a:r>
              <a:rPr lang="en-US" sz="3000" dirty="0" smtClean="0"/>
              <a:t>care.</a:t>
            </a:r>
            <a:endParaRPr lang="en-US" sz="3000" dirty="0"/>
          </a:p>
          <a:p>
            <a:r>
              <a:rPr lang="en-US" sz="3000" dirty="0" smtClean="0"/>
              <a:t>Physical activity restrictions or accommodations.</a:t>
            </a:r>
            <a:endParaRPr lang="en-US" sz="3000" dirty="0"/>
          </a:p>
          <a:p>
            <a:r>
              <a:rPr lang="en-US" sz="3000" dirty="0"/>
              <a:t>Accommodations for school trips, after school </a:t>
            </a:r>
            <a:r>
              <a:rPr lang="en-US" sz="3000" dirty="0" smtClean="0"/>
              <a:t>activities, </a:t>
            </a:r>
            <a:r>
              <a:rPr lang="en-US" sz="3000" dirty="0"/>
              <a:t>class parties and other school sponsored/related </a:t>
            </a:r>
            <a:r>
              <a:rPr lang="en-US" sz="3000" dirty="0" smtClean="0"/>
              <a:t>events.</a:t>
            </a:r>
            <a:endParaRPr lang="en-US" sz="3000" dirty="0"/>
          </a:p>
          <a:p>
            <a:r>
              <a:rPr lang="en-US" sz="3000" dirty="0"/>
              <a:t>Information for school employees on how to recognize and provide care, first aid, when to call for assistance and emergency contact </a:t>
            </a:r>
            <a:r>
              <a:rPr lang="en-US" sz="3000" dirty="0" smtClean="0"/>
              <a:t>information.</a:t>
            </a:r>
            <a:endParaRPr lang="en-US" sz="3000" dirty="0"/>
          </a:p>
          <a:p>
            <a:r>
              <a:rPr lang="en-US" sz="3000" dirty="0"/>
              <a:t>Medical and treatment issues that may affect the educational </a:t>
            </a:r>
            <a:r>
              <a:rPr lang="en-US" sz="3000" dirty="0" smtClean="0"/>
              <a:t>process.</a:t>
            </a:r>
            <a:endParaRPr lang="en-US" sz="3000" dirty="0"/>
          </a:p>
          <a:p>
            <a:r>
              <a:rPr lang="en-US" sz="3000" dirty="0"/>
              <a:t>Student’s ability to self-manage, student’s level of understanding of epilepsy or seizure </a:t>
            </a:r>
            <a:r>
              <a:rPr lang="en-US" sz="3000" dirty="0" smtClean="0"/>
              <a:t>disorder.</a:t>
            </a:r>
            <a:endParaRPr lang="en-US" sz="3000" dirty="0"/>
          </a:p>
          <a:p>
            <a:r>
              <a:rPr lang="en-US" sz="3000" dirty="0"/>
              <a:t>How to maintain communication </a:t>
            </a:r>
            <a:r>
              <a:rPr lang="en-US" sz="3000" dirty="0" smtClean="0"/>
              <a:t>with </a:t>
            </a:r>
            <a:r>
              <a:rPr lang="en-US" sz="3000" dirty="0"/>
              <a:t>student’s parent and health care </a:t>
            </a:r>
            <a:r>
              <a:rPr lang="en-US" sz="3000" dirty="0" smtClean="0"/>
              <a:t>provider.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86420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3">
            <a:extLst>
              <a:ext uri="{FF2B5EF4-FFF2-40B4-BE49-F238E27FC236}">
                <a16:creationId xmlns:a16="http://schemas.microsoft.com/office/drawing/2014/main" id="{95A0C363-613F-404C-979E-3CF42FE28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715" y="2996817"/>
            <a:ext cx="7180288" cy="2380828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Nurse </a:t>
            </a:r>
            <a:r>
              <a:rPr lang="en-US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</a:t>
            </a:r>
            <a:r>
              <a:rPr lang="en-US" sz="4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 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ABC27-F9E7-48FA-BB77-D27F683E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0" r="370"/>
          <a:stretch/>
        </p:blipFill>
        <p:spPr>
          <a:xfrm>
            <a:off x="7615003" y="968099"/>
            <a:ext cx="3866314" cy="405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5BB6CF-0BCD-43E1-BEB2-99F1D23FF743}"/>
              </a:ext>
            </a:extLst>
          </p:cNvPr>
          <p:cNvSpPr txBox="1"/>
          <p:nvPr/>
        </p:nvSpPr>
        <p:spPr>
          <a:xfrm>
            <a:off x="548537" y="1864197"/>
            <a:ext cx="4520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SN CHAT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7FDE7-20C7-4A2E-A507-47D682565F9F}"/>
              </a:ext>
            </a:extLst>
          </p:cNvPr>
          <p:cNvSpPr txBox="1"/>
          <p:nvPr/>
        </p:nvSpPr>
        <p:spPr>
          <a:xfrm>
            <a:off x="0" y="542315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Health Webpage &gt; Health Office Management &gt; SN CHAT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://health.mo.gov/living/families/schoolhealth/pdf/sn-chat.pdf </a:t>
            </a:r>
          </a:p>
        </p:txBody>
      </p:sp>
    </p:spTree>
    <p:extLst>
      <p:ext uri="{BB962C8B-B14F-4D97-AF65-F5344CB8AC3E}">
        <p14:creationId xmlns:p14="http://schemas.microsoft.com/office/powerpoint/2010/main" val="1959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Footer Pages">
  <a:themeElements>
    <a:clrScheme name="Custom 1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F2A900"/>
      </a:accent1>
      <a:accent2>
        <a:srgbClr val="E35205"/>
      </a:accent2>
      <a:accent3>
        <a:srgbClr val="008C95"/>
      </a:accent3>
      <a:accent4>
        <a:srgbClr val="F2A900"/>
      </a:accent4>
      <a:accent5>
        <a:srgbClr val="E35205"/>
      </a:accent5>
      <a:accent6>
        <a:srgbClr val="008C95"/>
      </a:accent6>
      <a:hlink>
        <a:srgbClr val="64CCC9"/>
      </a:hlink>
      <a:folHlink>
        <a:srgbClr val="9EA2A2"/>
      </a:folHlink>
    </a:clrScheme>
    <a:fontScheme name="DHSS Arial 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66419</TotalTime>
  <Words>716</Words>
  <Application>Microsoft Office PowerPoint</Application>
  <PresentationFormat>Widescreen</PresentationFormat>
  <Paragraphs>75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Gill Sans MT</vt:lpstr>
      <vt:lpstr>No Footer Pages</vt:lpstr>
      <vt:lpstr>PowerPoint Presentation</vt:lpstr>
      <vt:lpstr>Will’s Law </vt:lpstr>
      <vt:lpstr>School Staff Training</vt:lpstr>
      <vt:lpstr>Requires school nurse OR designee to coordinate care of students</vt:lpstr>
      <vt:lpstr>PowerPoint Presentation</vt:lpstr>
      <vt:lpstr>School Nurse is required to Develop an Individualized Emergency Health Care Plan (IEHCP)</vt:lpstr>
      <vt:lpstr>SN is required to develop an Individualized Health Care Plan (IHCP)</vt:lpstr>
      <vt:lpstr>The  IHCP services include:</vt:lpstr>
      <vt:lpstr>   School Nurse Chronic Health Assessment Tool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Choladeck</dc:creator>
  <cp:lastModifiedBy>McKee, Jessica</cp:lastModifiedBy>
  <cp:revision>1075</cp:revision>
  <dcterms:created xsi:type="dcterms:W3CDTF">2019-07-08T12:17:13Z</dcterms:created>
  <dcterms:modified xsi:type="dcterms:W3CDTF">2022-09-20T20:28:12Z</dcterms:modified>
</cp:coreProperties>
</file>